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69" r:id="rId3"/>
    <p:sldId id="258" r:id="rId4"/>
    <p:sldId id="259" r:id="rId5"/>
    <p:sldId id="261" r:id="rId6"/>
    <p:sldId id="262" r:id="rId7"/>
    <p:sldId id="263" r:id="rId8"/>
    <p:sldId id="294" r:id="rId9"/>
    <p:sldId id="268" r:id="rId10"/>
    <p:sldId id="264" r:id="rId11"/>
    <p:sldId id="290" r:id="rId12"/>
    <p:sldId id="291" r:id="rId13"/>
    <p:sldId id="292" r:id="rId14"/>
    <p:sldId id="265" r:id="rId15"/>
    <p:sldId id="257" r:id="rId16"/>
    <p:sldId id="296" r:id="rId17"/>
    <p:sldId id="279" r:id="rId18"/>
    <p:sldId id="288" r:id="rId19"/>
    <p:sldId id="271" r:id="rId20"/>
    <p:sldId id="295" r:id="rId21"/>
    <p:sldId id="297" r:id="rId22"/>
    <p:sldId id="281" r:id="rId23"/>
    <p:sldId id="289" r:id="rId24"/>
    <p:sldId id="270" r:id="rId25"/>
    <p:sldId id="282" r:id="rId26"/>
    <p:sldId id="284" r:id="rId27"/>
    <p:sldId id="285" r:id="rId28"/>
    <p:sldId id="286" r:id="rId29"/>
    <p:sldId id="287" r:id="rId30"/>
    <p:sldId id="273" r:id="rId31"/>
    <p:sldId id="272" r:id="rId32"/>
    <p:sldId id="278" r:id="rId33"/>
    <p:sldId id="266" r:id="rId34"/>
    <p:sldId id="276" r:id="rId35"/>
    <p:sldId id="293"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25610F-CA27-C830-674D-9737C86283E6}" v="57" dt="2024-12-05T14:38:23.479"/>
    <p1510:client id="{0CCDC449-38F6-F777-3EA5-D96931911B79}" v="10" dt="2024-12-05T19:52:21.287"/>
    <p1510:client id="{0D7D1307-9217-319F-B0F1-0B306CF699D1}" v="134" dt="2024-12-04T15:26:24.279"/>
    <p1510:client id="{215AA903-A011-A7CA-3C6F-BA1562B8B033}" v="251" dt="2024-12-06T07:23:25.743"/>
    <p1510:client id="{433D36D0-1167-49B6-83C9-3466D9B2B7CD}" v="69" dt="2024-12-04T22:23:00.060"/>
    <p1510:client id="{52E678BA-9BF3-2E8B-3A75-515A59CB1450}" v="15" dt="2024-12-04T22:52:17.586"/>
    <p1510:client id="{53791C6A-E067-FD14-7E22-352620C56550}" v="5" dt="2024-12-06T02:33:00.987"/>
    <p1510:client id="{9F2E528D-C3C5-4B3F-12C2-723731B4BA82}" v="6" dt="2024-12-06T10:48:35.809"/>
    <p1510:client id="{CBD99A15-71C8-DB47-0AC0-412A990DADB1}" v="31" dt="2024-12-05T20:56:49.4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png>
</file>

<file path=ppt/media/image25.jpeg>
</file>

<file path=ppt/media/image26.png>
</file>

<file path=ppt/media/image27.png>
</file>

<file path=ppt/media/image28.png>
</file>

<file path=ppt/media/image29.jpeg>
</file>

<file path=ppt/media/image3.jpeg>
</file>

<file path=ppt/media/image30.jpeg>
</file>

<file path=ppt/media/image31.png>
</file>

<file path=ppt/media/image32.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12/6/2024</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2470979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33E54A-A8CA-48C1-9504-691B58049D29}" type="datetimeFigureOut">
              <a:rPr lang="en-US" dirty="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217871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F6C806-BBF7-471C-9527-881CE2266695}" type="datetimeFigureOut">
              <a:rPr lang="en-US" dirty="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971952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C94063-DF36-4330-A365-08DA1FA5B7D6}" type="datetimeFigureOut">
              <a:rPr lang="en-US" dirty="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477887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8A7C6C-0F39-4D70-8E8D-FE5B9C95FA73}" type="datetimeFigureOut">
              <a:rPr lang="en-US" dirty="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39087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FCFA4AC-08CC-42CE-BD01-C191750A04EC}" type="datetimeFigureOut">
              <a:rPr lang="en-US" dirty="0"/>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873071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BA7A723-92A7-435B-B681-F25B092FEFEB}" type="datetimeFigureOut">
              <a:rPr lang="en-US" dirty="0"/>
              <a:t>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63889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170639-886C-4FCF-9EAB-ABB5DA3F3F4A}" type="datetimeFigureOut">
              <a:rPr lang="en-US" dirty="0"/>
              <a:t>12/6/2024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21215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363653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F53789A-C914-4DB1-8815-80B5EC7335C5}" type="datetimeFigureOut">
              <a:rPr lang="en-US" dirty="0"/>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67677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11292840" cy="5128923"/>
          </a:xfrm>
          <a:blipFill>
            <a:blip r:embed="rId2"/>
            <a:stretch>
              <a:fillRect/>
            </a:stretch>
          </a:blip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6440AA-91A0-436F-8FDB-C0F939DCAE21}" type="datetimeFigureOut">
              <a:rPr lang="en-US" dirty="0"/>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038446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dirty="0"/>
              <a:t>12/6/2024</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253654439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 Id="rId5" Type="http://schemas.openxmlformats.org/officeDocument/2006/relationships/image" Target="../media/image25.jpe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www.youtube.com/watch?v=QhOCgh7br6o" TargetMode="External"/><Relationship Id="rId1" Type="http://schemas.openxmlformats.org/officeDocument/2006/relationships/slideLayout" Target="../slideLayouts/slideLayout4.xml"/><Relationship Id="rId4" Type="http://schemas.microsoft.com/office/2007/relationships/hdphoto" Target="../media/hdphoto2.wdp"/></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Travel Eye</a:t>
            </a:r>
          </a:p>
        </p:txBody>
      </p:sp>
      <p:sp>
        <p:nvSpPr>
          <p:cNvPr id="3" name="Subtitle 2"/>
          <p:cNvSpPr>
            <a:spLocks noGrp="1"/>
          </p:cNvSpPr>
          <p:nvPr>
            <p:ph type="subTitle" idx="1"/>
          </p:nvPr>
        </p:nvSpPr>
        <p:spPr/>
        <p:txBody>
          <a:bodyPr vert="horz" lIns="91440" tIns="45720" rIns="91440" bIns="45720" rtlCol="0" anchor="t">
            <a:normAutofit/>
          </a:bodyPr>
          <a:lstStyle/>
          <a:p>
            <a:r>
              <a:rPr lang="en-US">
                <a:ea typeface="+mn-lt"/>
                <a:cs typeface="+mn-lt"/>
              </a:rPr>
              <a:t>Adam Wisnewski, Jacob Philips, Erand </a:t>
            </a:r>
            <a:r>
              <a:rPr lang="en-US" err="1">
                <a:ea typeface="+mn-lt"/>
                <a:cs typeface="+mn-lt"/>
              </a:rPr>
              <a:t>Bizati</a:t>
            </a:r>
            <a:r>
              <a:rPr lang="en-US">
                <a:ea typeface="+mn-lt"/>
                <a:cs typeface="+mn-lt"/>
              </a:rPr>
              <a:t>, Owen Campain </a:t>
            </a:r>
            <a:endParaRPr lang="en-US"/>
          </a:p>
        </p:txBody>
      </p:sp>
      <p:pic>
        <p:nvPicPr>
          <p:cNvPr id="5" name="Picture 4">
            <a:extLst>
              <a:ext uri="{FF2B5EF4-FFF2-40B4-BE49-F238E27FC236}">
                <a16:creationId xmlns:a16="http://schemas.microsoft.com/office/drawing/2014/main" id="{E0EDE2E8-625E-4202-5DFF-3BB7C16A221C}"/>
              </a:ext>
            </a:extLst>
          </p:cNvPr>
          <p:cNvPicPr>
            <a:picLocks noChangeAspect="1"/>
          </p:cNvPicPr>
          <p:nvPr/>
        </p:nvPicPr>
        <p:blipFill>
          <a:blip r:embed="rId2"/>
          <a:stretch>
            <a:fillRect/>
          </a:stretch>
        </p:blipFill>
        <p:spPr>
          <a:xfrm>
            <a:off x="1262348" y="524933"/>
            <a:ext cx="3554371" cy="2802467"/>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CCDFA-9799-AF4C-135D-1614B650471E}"/>
              </a:ext>
            </a:extLst>
          </p:cNvPr>
          <p:cNvSpPr>
            <a:spLocks noGrp="1"/>
          </p:cNvSpPr>
          <p:nvPr>
            <p:ph type="title"/>
          </p:nvPr>
        </p:nvSpPr>
        <p:spPr>
          <a:xfrm>
            <a:off x="419661" y="-147587"/>
            <a:ext cx="9692640" cy="1325562"/>
          </a:xfrm>
        </p:spPr>
        <p:txBody>
          <a:bodyPr/>
          <a:lstStyle/>
          <a:p>
            <a:r>
              <a:rPr lang="en-US"/>
              <a:t>User Interface</a:t>
            </a:r>
          </a:p>
        </p:txBody>
      </p:sp>
      <p:pic>
        <p:nvPicPr>
          <p:cNvPr id="10" name="Content Placeholder 9" descr="A screenshot of a computer screen&#10;&#10;Description automatically generated">
            <a:extLst>
              <a:ext uri="{FF2B5EF4-FFF2-40B4-BE49-F238E27FC236}">
                <a16:creationId xmlns:a16="http://schemas.microsoft.com/office/drawing/2014/main" id="{0ACBCD8C-0C31-E32C-B299-329E9678754F}"/>
              </a:ext>
            </a:extLst>
          </p:cNvPr>
          <p:cNvPicPr>
            <a:picLocks noGrp="1" noChangeAspect="1"/>
          </p:cNvPicPr>
          <p:nvPr>
            <p:ph idx="1"/>
          </p:nvPr>
        </p:nvPicPr>
        <p:blipFill>
          <a:blip r:embed="rId2"/>
          <a:stretch>
            <a:fillRect/>
          </a:stretch>
        </p:blipFill>
        <p:spPr>
          <a:xfrm>
            <a:off x="1190752" y="1278731"/>
            <a:ext cx="9025466" cy="5265208"/>
          </a:xfrm>
        </p:spPr>
      </p:pic>
    </p:spTree>
    <p:extLst>
      <p:ext uri="{BB962C8B-B14F-4D97-AF65-F5344CB8AC3E}">
        <p14:creationId xmlns:p14="http://schemas.microsoft.com/office/powerpoint/2010/main" val="10794871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CCDFA-9799-AF4C-135D-1614B650471E}"/>
              </a:ext>
            </a:extLst>
          </p:cNvPr>
          <p:cNvSpPr>
            <a:spLocks noGrp="1"/>
          </p:cNvSpPr>
          <p:nvPr>
            <p:ph type="title"/>
          </p:nvPr>
        </p:nvSpPr>
        <p:spPr>
          <a:xfrm>
            <a:off x="419661" y="-147587"/>
            <a:ext cx="9692640" cy="1325562"/>
          </a:xfrm>
        </p:spPr>
        <p:txBody>
          <a:bodyPr/>
          <a:lstStyle/>
          <a:p>
            <a:r>
              <a:rPr lang="en-US"/>
              <a:t>User Interface</a:t>
            </a:r>
          </a:p>
        </p:txBody>
      </p:sp>
      <p:pic>
        <p:nvPicPr>
          <p:cNvPr id="10" name="Content Placeholder 9">
            <a:extLst>
              <a:ext uri="{FF2B5EF4-FFF2-40B4-BE49-F238E27FC236}">
                <a16:creationId xmlns:a16="http://schemas.microsoft.com/office/drawing/2014/main" id="{0ACBCD8C-0C31-E32C-B299-329E9678754F}"/>
              </a:ext>
            </a:extLst>
          </p:cNvPr>
          <p:cNvPicPr>
            <a:picLocks noGrp="1" noChangeAspect="1"/>
          </p:cNvPicPr>
          <p:nvPr>
            <p:ph idx="1"/>
          </p:nvPr>
        </p:nvPicPr>
        <p:blipFill>
          <a:blip r:embed="rId2"/>
          <a:stretch>
            <a:fillRect/>
          </a:stretch>
        </p:blipFill>
        <p:spPr>
          <a:xfrm>
            <a:off x="1210508" y="1278731"/>
            <a:ext cx="8985954" cy="5265208"/>
          </a:xfrm>
        </p:spPr>
      </p:pic>
    </p:spTree>
    <p:extLst>
      <p:ext uri="{BB962C8B-B14F-4D97-AF65-F5344CB8AC3E}">
        <p14:creationId xmlns:p14="http://schemas.microsoft.com/office/powerpoint/2010/main" val="21341838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CCDFA-9799-AF4C-135D-1614B650471E}"/>
              </a:ext>
            </a:extLst>
          </p:cNvPr>
          <p:cNvSpPr>
            <a:spLocks noGrp="1"/>
          </p:cNvSpPr>
          <p:nvPr>
            <p:ph type="title"/>
          </p:nvPr>
        </p:nvSpPr>
        <p:spPr>
          <a:xfrm>
            <a:off x="419661" y="-147587"/>
            <a:ext cx="9692640" cy="1325562"/>
          </a:xfrm>
        </p:spPr>
        <p:txBody>
          <a:bodyPr/>
          <a:lstStyle/>
          <a:p>
            <a:r>
              <a:rPr lang="en-US"/>
              <a:t>User Interface</a:t>
            </a:r>
          </a:p>
        </p:txBody>
      </p:sp>
      <p:pic>
        <p:nvPicPr>
          <p:cNvPr id="10" name="Content Placeholder 9" descr="A screenshot of a computer&#10;&#10;Description automatically generated">
            <a:extLst>
              <a:ext uri="{FF2B5EF4-FFF2-40B4-BE49-F238E27FC236}">
                <a16:creationId xmlns:a16="http://schemas.microsoft.com/office/drawing/2014/main" id="{0ACBCD8C-0C31-E32C-B299-329E9678754F}"/>
              </a:ext>
            </a:extLst>
          </p:cNvPr>
          <p:cNvPicPr>
            <a:picLocks noGrp="1" noChangeAspect="1"/>
          </p:cNvPicPr>
          <p:nvPr>
            <p:ph idx="1"/>
          </p:nvPr>
        </p:nvPicPr>
        <p:blipFill>
          <a:blip r:embed="rId2"/>
          <a:stretch>
            <a:fillRect/>
          </a:stretch>
        </p:blipFill>
        <p:spPr>
          <a:xfrm>
            <a:off x="1210508" y="1278731"/>
            <a:ext cx="8985954" cy="5265208"/>
          </a:xfrm>
        </p:spPr>
      </p:pic>
    </p:spTree>
    <p:extLst>
      <p:ext uri="{BB962C8B-B14F-4D97-AF65-F5344CB8AC3E}">
        <p14:creationId xmlns:p14="http://schemas.microsoft.com/office/powerpoint/2010/main" val="3464156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CCDFA-9799-AF4C-135D-1614B650471E}"/>
              </a:ext>
            </a:extLst>
          </p:cNvPr>
          <p:cNvSpPr>
            <a:spLocks noGrp="1"/>
          </p:cNvSpPr>
          <p:nvPr>
            <p:ph type="title"/>
          </p:nvPr>
        </p:nvSpPr>
        <p:spPr>
          <a:xfrm>
            <a:off x="419661" y="-147587"/>
            <a:ext cx="9692640" cy="1325562"/>
          </a:xfrm>
        </p:spPr>
        <p:txBody>
          <a:bodyPr/>
          <a:lstStyle/>
          <a:p>
            <a:r>
              <a:rPr lang="en-US"/>
              <a:t>User Interface</a:t>
            </a:r>
          </a:p>
        </p:txBody>
      </p:sp>
      <p:pic>
        <p:nvPicPr>
          <p:cNvPr id="10" name="Content Placeholder 9" descr="A screenshot of a computer error&#10;&#10;Description automatically generated">
            <a:extLst>
              <a:ext uri="{FF2B5EF4-FFF2-40B4-BE49-F238E27FC236}">
                <a16:creationId xmlns:a16="http://schemas.microsoft.com/office/drawing/2014/main" id="{0ACBCD8C-0C31-E32C-B299-329E9678754F}"/>
              </a:ext>
            </a:extLst>
          </p:cNvPr>
          <p:cNvPicPr>
            <a:picLocks noGrp="1" noChangeAspect="1"/>
          </p:cNvPicPr>
          <p:nvPr>
            <p:ph idx="1"/>
          </p:nvPr>
        </p:nvPicPr>
        <p:blipFill>
          <a:blip r:embed="rId2"/>
          <a:stretch>
            <a:fillRect/>
          </a:stretch>
        </p:blipFill>
        <p:spPr>
          <a:xfrm>
            <a:off x="1210508" y="1278731"/>
            <a:ext cx="8985954" cy="5265207"/>
          </a:xfrm>
        </p:spPr>
      </p:pic>
    </p:spTree>
    <p:extLst>
      <p:ext uri="{BB962C8B-B14F-4D97-AF65-F5344CB8AC3E}">
        <p14:creationId xmlns:p14="http://schemas.microsoft.com/office/powerpoint/2010/main" val="39368461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64BFD-EB96-598C-3050-EAB514A62A8E}"/>
              </a:ext>
            </a:extLst>
          </p:cNvPr>
          <p:cNvSpPr>
            <a:spLocks noGrp="1"/>
          </p:cNvSpPr>
          <p:nvPr>
            <p:ph type="title"/>
          </p:nvPr>
        </p:nvSpPr>
        <p:spPr>
          <a:xfrm>
            <a:off x="269175" y="-347304"/>
            <a:ext cx="9692640" cy="1325562"/>
          </a:xfrm>
        </p:spPr>
        <p:txBody>
          <a:bodyPr/>
          <a:lstStyle/>
          <a:p>
            <a:r>
              <a:rPr lang="en-US"/>
              <a:t>Class Diagram</a:t>
            </a:r>
          </a:p>
        </p:txBody>
      </p:sp>
      <p:pic>
        <p:nvPicPr>
          <p:cNvPr id="6" name="Content Placeholder 5">
            <a:extLst>
              <a:ext uri="{FF2B5EF4-FFF2-40B4-BE49-F238E27FC236}">
                <a16:creationId xmlns:a16="http://schemas.microsoft.com/office/drawing/2014/main" id="{94249862-D525-3DA3-A5D0-962C162FB38A}"/>
              </a:ext>
            </a:extLst>
          </p:cNvPr>
          <p:cNvPicPr>
            <a:picLocks noGrp="1" noChangeAspect="1"/>
          </p:cNvPicPr>
          <p:nvPr>
            <p:ph idx="1"/>
          </p:nvPr>
        </p:nvPicPr>
        <p:blipFill>
          <a:blip r:embed="rId2"/>
          <a:stretch>
            <a:fillRect/>
          </a:stretch>
        </p:blipFill>
        <p:spPr>
          <a:xfrm>
            <a:off x="1884194" y="1292185"/>
            <a:ext cx="7477125" cy="4944978"/>
          </a:xfrm>
        </p:spPr>
      </p:pic>
    </p:spTree>
    <p:extLst>
      <p:ext uri="{BB962C8B-B14F-4D97-AF65-F5344CB8AC3E}">
        <p14:creationId xmlns:p14="http://schemas.microsoft.com/office/powerpoint/2010/main" val="337521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1313-8334-3372-B666-7C22F5B24605}"/>
              </a:ext>
            </a:extLst>
          </p:cNvPr>
          <p:cNvSpPr>
            <a:spLocks noGrp="1"/>
          </p:cNvSpPr>
          <p:nvPr>
            <p:ph type="title"/>
          </p:nvPr>
        </p:nvSpPr>
        <p:spPr/>
        <p:txBody>
          <a:bodyPr/>
          <a:lstStyle/>
          <a:p>
            <a:r>
              <a:rPr lang="en-US"/>
              <a:t>Project Management</a:t>
            </a:r>
          </a:p>
        </p:txBody>
      </p:sp>
      <p:sp>
        <p:nvSpPr>
          <p:cNvPr id="3" name="Content Placeholder 2">
            <a:extLst>
              <a:ext uri="{FF2B5EF4-FFF2-40B4-BE49-F238E27FC236}">
                <a16:creationId xmlns:a16="http://schemas.microsoft.com/office/drawing/2014/main" id="{75F8E5D6-A719-01B4-E70E-B7C628FDEC68}"/>
              </a:ext>
            </a:extLst>
          </p:cNvPr>
          <p:cNvSpPr>
            <a:spLocks noGrp="1"/>
          </p:cNvSpPr>
          <p:nvPr>
            <p:ph idx="1"/>
          </p:nvPr>
        </p:nvSpPr>
        <p:spPr>
          <a:xfrm>
            <a:off x="356098" y="1828800"/>
            <a:ext cx="8595360" cy="4351337"/>
          </a:xfrm>
        </p:spPr>
        <p:txBody>
          <a:bodyPr vert="horz" lIns="91440" tIns="45720" rIns="91440" bIns="45720" rtlCol="0" anchor="t">
            <a:normAutofit/>
          </a:bodyPr>
          <a:lstStyle/>
          <a:p>
            <a:pPr marL="0" indent="0">
              <a:buNone/>
            </a:pPr>
            <a:r>
              <a:rPr lang="en-US" sz="2800" b="1" dirty="0"/>
              <a:t>Gantt chart</a:t>
            </a:r>
            <a:br>
              <a:rPr lang="en-US" sz="2800" dirty="0"/>
            </a:br>
            <a:r>
              <a:rPr lang="en-US" sz="2800" dirty="0"/>
              <a:t>- Very useful in planning </a:t>
            </a:r>
            <a:br>
              <a:rPr lang="en-US" sz="2800" dirty="0"/>
            </a:br>
            <a:r>
              <a:rPr lang="en-US" sz="2800" dirty="0"/>
              <a:t>when we could allocate </a:t>
            </a:r>
            <a:br>
              <a:rPr lang="en-US" sz="2800" dirty="0"/>
            </a:br>
            <a:r>
              <a:rPr lang="en-US" sz="2800" dirty="0"/>
              <a:t>additional time or</a:t>
            </a:r>
            <a:br>
              <a:rPr lang="en-US" sz="2800" dirty="0"/>
            </a:br>
            <a:r>
              <a:rPr lang="en-US" sz="2800" dirty="0"/>
              <a:t>focus on something else</a:t>
            </a:r>
            <a:br>
              <a:rPr lang="en-US" sz="2800" dirty="0"/>
            </a:br>
            <a:r>
              <a:rPr lang="en-US" sz="2800" dirty="0"/>
              <a:t>that needed</a:t>
            </a:r>
            <a:br>
              <a:rPr lang="en-US" sz="2800" dirty="0"/>
            </a:br>
            <a:r>
              <a:rPr lang="en-US" sz="2800" dirty="0"/>
              <a:t>more of our attention</a:t>
            </a:r>
            <a:br>
              <a:rPr lang="en-US" sz="2800" dirty="0"/>
            </a:br>
            <a:br>
              <a:rPr lang="en-US" dirty="0"/>
            </a:br>
            <a:br>
              <a:rPr lang="en-US" dirty="0"/>
            </a:br>
            <a:br>
              <a:rPr lang="en-US" dirty="0"/>
            </a:br>
            <a:endParaRPr lang="en-US"/>
          </a:p>
          <a:p>
            <a:pPr>
              <a:buFont typeface="Calibri" pitchFamily="34" charset="0"/>
              <a:buChar char="-"/>
            </a:pPr>
            <a:endParaRPr lang="en-US"/>
          </a:p>
        </p:txBody>
      </p:sp>
      <p:pic>
        <p:nvPicPr>
          <p:cNvPr id="5" name="Content Placeholder 5" descr="A screenshot of a graph&#10;&#10;Description automatically generated">
            <a:extLst>
              <a:ext uri="{FF2B5EF4-FFF2-40B4-BE49-F238E27FC236}">
                <a16:creationId xmlns:a16="http://schemas.microsoft.com/office/drawing/2014/main" id="{8517E088-3C0B-D5D9-1129-CD3067C31F4F}"/>
              </a:ext>
            </a:extLst>
          </p:cNvPr>
          <p:cNvPicPr>
            <a:picLocks noChangeAspect="1"/>
          </p:cNvPicPr>
          <p:nvPr/>
        </p:nvPicPr>
        <p:blipFill>
          <a:blip r:embed="rId2"/>
          <a:stretch>
            <a:fillRect/>
          </a:stretch>
        </p:blipFill>
        <p:spPr>
          <a:xfrm>
            <a:off x="4910590" y="1960891"/>
            <a:ext cx="6299592" cy="1462736"/>
          </a:xfrm>
          <a:prstGeom prst="rect">
            <a:avLst/>
          </a:prstGeom>
        </p:spPr>
      </p:pic>
      <p:pic>
        <p:nvPicPr>
          <p:cNvPr id="7" name="Picture 6" descr="A screenshot of a computer program&#10;&#10;Description automatically generated">
            <a:extLst>
              <a:ext uri="{FF2B5EF4-FFF2-40B4-BE49-F238E27FC236}">
                <a16:creationId xmlns:a16="http://schemas.microsoft.com/office/drawing/2014/main" id="{0CFB84B4-324A-BE67-E0B5-309C357ABF85}"/>
              </a:ext>
            </a:extLst>
          </p:cNvPr>
          <p:cNvPicPr>
            <a:picLocks noChangeAspect="1"/>
          </p:cNvPicPr>
          <p:nvPr/>
        </p:nvPicPr>
        <p:blipFill>
          <a:blip r:embed="rId3"/>
          <a:stretch>
            <a:fillRect/>
          </a:stretch>
        </p:blipFill>
        <p:spPr>
          <a:xfrm>
            <a:off x="5382845" y="4011209"/>
            <a:ext cx="5343771" cy="2479501"/>
          </a:xfrm>
          <a:prstGeom prst="rect">
            <a:avLst/>
          </a:prstGeom>
        </p:spPr>
      </p:pic>
    </p:spTree>
    <p:extLst>
      <p:ext uri="{BB962C8B-B14F-4D97-AF65-F5344CB8AC3E}">
        <p14:creationId xmlns:p14="http://schemas.microsoft.com/office/powerpoint/2010/main" val="404765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1313-8334-3372-B666-7C22F5B24605}"/>
              </a:ext>
            </a:extLst>
          </p:cNvPr>
          <p:cNvSpPr>
            <a:spLocks noGrp="1"/>
          </p:cNvSpPr>
          <p:nvPr>
            <p:ph type="title"/>
          </p:nvPr>
        </p:nvSpPr>
        <p:spPr/>
        <p:txBody>
          <a:bodyPr/>
          <a:lstStyle/>
          <a:p>
            <a:r>
              <a:rPr lang="en-US"/>
              <a:t>Project Management</a:t>
            </a:r>
          </a:p>
        </p:txBody>
      </p:sp>
      <p:sp>
        <p:nvSpPr>
          <p:cNvPr id="3" name="Content Placeholder 2">
            <a:extLst>
              <a:ext uri="{FF2B5EF4-FFF2-40B4-BE49-F238E27FC236}">
                <a16:creationId xmlns:a16="http://schemas.microsoft.com/office/drawing/2014/main" id="{75F8E5D6-A719-01B4-E70E-B7C628FDEC68}"/>
              </a:ext>
            </a:extLst>
          </p:cNvPr>
          <p:cNvSpPr>
            <a:spLocks noGrp="1"/>
          </p:cNvSpPr>
          <p:nvPr>
            <p:ph idx="1"/>
          </p:nvPr>
        </p:nvSpPr>
        <p:spPr>
          <a:xfrm>
            <a:off x="356098" y="1713782"/>
            <a:ext cx="8595360" cy="4351337"/>
          </a:xfrm>
        </p:spPr>
        <p:txBody>
          <a:bodyPr vert="horz" lIns="91440" tIns="45720" rIns="91440" bIns="45720" rtlCol="0" anchor="t">
            <a:normAutofit/>
          </a:bodyPr>
          <a:lstStyle/>
          <a:p>
            <a:pPr marL="0" indent="0">
              <a:buNone/>
            </a:pPr>
            <a:br>
              <a:rPr lang="en-US" dirty="0"/>
            </a:br>
            <a:r>
              <a:rPr lang="en-US" sz="2400" b="1" dirty="0"/>
              <a:t>Kanban Board</a:t>
            </a:r>
            <a:br>
              <a:rPr lang="en-US" sz="2400" dirty="0"/>
            </a:br>
            <a:r>
              <a:rPr lang="en-US" sz="2400" dirty="0"/>
              <a:t>- Made it easy for everyone</a:t>
            </a:r>
            <a:br>
              <a:rPr lang="en-US" sz="2400" dirty="0"/>
            </a:br>
            <a:r>
              <a:rPr lang="en-US" sz="2400" dirty="0"/>
              <a:t>work on all aspects of the </a:t>
            </a:r>
            <a:br>
              <a:rPr lang="en-US" sz="2400" dirty="0"/>
            </a:br>
            <a:r>
              <a:rPr lang="en-US" sz="2400" dirty="0"/>
              <a:t>project, a UI </a:t>
            </a:r>
            <a:br>
              <a:rPr lang="en-US" sz="2400" dirty="0"/>
            </a:br>
            <a:r>
              <a:rPr lang="en-US" sz="2400" dirty="0"/>
              <a:t>designer could easily work on</a:t>
            </a:r>
            <a:br>
              <a:rPr lang="en-US" sz="2400" dirty="0"/>
            </a:br>
            <a:r>
              <a:rPr lang="en-US" sz="2400" dirty="0"/>
              <a:t>scanning tools, or the 3D modeler</a:t>
            </a:r>
            <a:br>
              <a:rPr lang="en-US" sz="2400" dirty="0"/>
            </a:br>
            <a:r>
              <a:rPr lang="en-US" sz="2400" dirty="0"/>
              <a:t>can join and help with the UI</a:t>
            </a:r>
            <a:r>
              <a:rPr lang="en-US" dirty="0"/>
              <a:t>. </a:t>
            </a:r>
            <a:br>
              <a:rPr lang="en-US" dirty="0"/>
            </a:br>
            <a:br>
              <a:rPr lang="en-US" dirty="0"/>
            </a:br>
            <a:endParaRPr lang="en-US"/>
          </a:p>
          <a:p>
            <a:pPr>
              <a:buFont typeface="Calibri" pitchFamily="34" charset="0"/>
              <a:buChar char="-"/>
            </a:pPr>
            <a:endParaRPr lang="en-US"/>
          </a:p>
        </p:txBody>
      </p:sp>
      <p:pic>
        <p:nvPicPr>
          <p:cNvPr id="5" name="Content Placeholder 5" descr="A screenshot of a graph&#10;&#10;Description automatically generated">
            <a:extLst>
              <a:ext uri="{FF2B5EF4-FFF2-40B4-BE49-F238E27FC236}">
                <a16:creationId xmlns:a16="http://schemas.microsoft.com/office/drawing/2014/main" id="{8517E088-3C0B-D5D9-1129-CD3067C31F4F}"/>
              </a:ext>
            </a:extLst>
          </p:cNvPr>
          <p:cNvPicPr>
            <a:picLocks noChangeAspect="1"/>
          </p:cNvPicPr>
          <p:nvPr/>
        </p:nvPicPr>
        <p:blipFill>
          <a:blip r:embed="rId2"/>
          <a:stretch>
            <a:fillRect/>
          </a:stretch>
        </p:blipFill>
        <p:spPr>
          <a:xfrm>
            <a:off x="4910590" y="1960891"/>
            <a:ext cx="6299592" cy="1462736"/>
          </a:xfrm>
          <a:prstGeom prst="rect">
            <a:avLst/>
          </a:prstGeom>
        </p:spPr>
      </p:pic>
      <p:pic>
        <p:nvPicPr>
          <p:cNvPr id="7" name="Picture 6" descr="A screenshot of a computer program&#10;&#10;Description automatically generated">
            <a:extLst>
              <a:ext uri="{FF2B5EF4-FFF2-40B4-BE49-F238E27FC236}">
                <a16:creationId xmlns:a16="http://schemas.microsoft.com/office/drawing/2014/main" id="{0CFB84B4-324A-BE67-E0B5-309C357ABF85}"/>
              </a:ext>
            </a:extLst>
          </p:cNvPr>
          <p:cNvPicPr>
            <a:picLocks noChangeAspect="1"/>
          </p:cNvPicPr>
          <p:nvPr/>
        </p:nvPicPr>
        <p:blipFill>
          <a:blip r:embed="rId3"/>
          <a:stretch>
            <a:fillRect/>
          </a:stretch>
        </p:blipFill>
        <p:spPr>
          <a:xfrm>
            <a:off x="5382845" y="4011209"/>
            <a:ext cx="5343771" cy="2479501"/>
          </a:xfrm>
          <a:prstGeom prst="rect">
            <a:avLst/>
          </a:prstGeom>
        </p:spPr>
      </p:pic>
    </p:spTree>
    <p:extLst>
      <p:ext uri="{BB962C8B-B14F-4D97-AF65-F5344CB8AC3E}">
        <p14:creationId xmlns:p14="http://schemas.microsoft.com/office/powerpoint/2010/main" val="20962135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1313-8334-3372-B666-7C22F5B24605}"/>
              </a:ext>
            </a:extLst>
          </p:cNvPr>
          <p:cNvSpPr>
            <a:spLocks noGrp="1"/>
          </p:cNvSpPr>
          <p:nvPr>
            <p:ph type="title"/>
          </p:nvPr>
        </p:nvSpPr>
        <p:spPr>
          <a:xfrm>
            <a:off x="333144" y="101339"/>
            <a:ext cx="9692640" cy="1325562"/>
          </a:xfrm>
        </p:spPr>
        <p:txBody>
          <a:bodyPr/>
          <a:lstStyle/>
          <a:p>
            <a:r>
              <a:rPr lang="en-US"/>
              <a:t>Project Management </a:t>
            </a:r>
            <a:endParaRPr lang="en-US" i="1"/>
          </a:p>
        </p:txBody>
      </p:sp>
      <p:sp>
        <p:nvSpPr>
          <p:cNvPr id="10" name="Content Placeholder 9">
            <a:extLst>
              <a:ext uri="{FF2B5EF4-FFF2-40B4-BE49-F238E27FC236}">
                <a16:creationId xmlns:a16="http://schemas.microsoft.com/office/drawing/2014/main" id="{F372E2A8-8C05-2F7B-8021-DEE692D4038D}"/>
              </a:ext>
            </a:extLst>
          </p:cNvPr>
          <p:cNvSpPr>
            <a:spLocks noGrp="1"/>
          </p:cNvSpPr>
          <p:nvPr>
            <p:ph idx="1"/>
          </p:nvPr>
        </p:nvSpPr>
        <p:spPr>
          <a:xfrm>
            <a:off x="331842" y="1710916"/>
            <a:ext cx="8595360" cy="4351337"/>
          </a:xfrm>
        </p:spPr>
        <p:txBody>
          <a:bodyPr vert="horz" lIns="91440" tIns="45720" rIns="91440" bIns="45720" rtlCol="0" anchor="t">
            <a:normAutofit/>
          </a:bodyPr>
          <a:lstStyle/>
          <a:p>
            <a:pPr marL="0" indent="0">
              <a:buNone/>
            </a:pPr>
            <a:r>
              <a:rPr lang="en-US" sz="2800" b="1" dirty="0"/>
              <a:t>Discord</a:t>
            </a:r>
            <a:br>
              <a:rPr lang="en-US" sz="2400" dirty="0"/>
            </a:br>
            <a:r>
              <a:rPr lang="en-US" sz="2400" dirty="0"/>
              <a:t>The platform allowed us have the proper tools for communication and</a:t>
            </a:r>
            <a:br>
              <a:rPr lang="en-US" sz="2400" dirty="0"/>
            </a:br>
            <a:r>
              <a:rPr lang="en-US" sz="2400" dirty="0"/>
              <a:t>planning which we needed to be effective. </a:t>
            </a:r>
            <a:br>
              <a:rPr lang="en-US" dirty="0"/>
            </a:br>
            <a:endParaRPr lang="en-US"/>
          </a:p>
        </p:txBody>
      </p:sp>
      <p:pic>
        <p:nvPicPr>
          <p:cNvPr id="18" name="Picture 17" descr="A screenshot of a computer software&#10;&#10;Description automatically generated">
            <a:extLst>
              <a:ext uri="{FF2B5EF4-FFF2-40B4-BE49-F238E27FC236}">
                <a16:creationId xmlns:a16="http://schemas.microsoft.com/office/drawing/2014/main" id="{453452AC-9187-F3C6-0654-306AD111C0B4}"/>
              </a:ext>
            </a:extLst>
          </p:cNvPr>
          <p:cNvPicPr>
            <a:picLocks noChangeAspect="1"/>
          </p:cNvPicPr>
          <p:nvPr/>
        </p:nvPicPr>
        <p:blipFill>
          <a:blip r:embed="rId2"/>
          <a:stretch>
            <a:fillRect/>
          </a:stretch>
        </p:blipFill>
        <p:spPr>
          <a:xfrm>
            <a:off x="-4186" y="3428486"/>
            <a:ext cx="8689975" cy="2692888"/>
          </a:xfrm>
          <a:prstGeom prst="rect">
            <a:avLst/>
          </a:prstGeom>
        </p:spPr>
      </p:pic>
      <p:pic>
        <p:nvPicPr>
          <p:cNvPr id="4" name="Picture 3" descr="A screen shot of a device&#10;&#10;Description automatically generated">
            <a:extLst>
              <a:ext uri="{FF2B5EF4-FFF2-40B4-BE49-F238E27FC236}">
                <a16:creationId xmlns:a16="http://schemas.microsoft.com/office/drawing/2014/main" id="{FECA1936-D8B2-9DA6-AB46-738116634417}"/>
              </a:ext>
            </a:extLst>
          </p:cNvPr>
          <p:cNvPicPr>
            <a:picLocks noChangeAspect="1"/>
          </p:cNvPicPr>
          <p:nvPr/>
        </p:nvPicPr>
        <p:blipFill>
          <a:blip r:embed="rId3"/>
          <a:stretch>
            <a:fillRect/>
          </a:stretch>
        </p:blipFill>
        <p:spPr>
          <a:xfrm>
            <a:off x="8521211" y="3328051"/>
            <a:ext cx="2800838" cy="2794000"/>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A3CF4E30-86DB-81DB-4495-AB2C7335B1AC}"/>
              </a:ext>
            </a:extLst>
          </p:cNvPr>
          <p:cNvPicPr>
            <a:picLocks noChangeAspect="1"/>
          </p:cNvPicPr>
          <p:nvPr/>
        </p:nvPicPr>
        <p:blipFill>
          <a:blip r:embed="rId4"/>
          <a:stretch>
            <a:fillRect/>
          </a:stretch>
        </p:blipFill>
        <p:spPr>
          <a:xfrm>
            <a:off x="7959806" y="1312164"/>
            <a:ext cx="3463524" cy="2001900"/>
          </a:xfrm>
          <a:prstGeom prst="rect">
            <a:avLst/>
          </a:prstGeom>
        </p:spPr>
      </p:pic>
    </p:spTree>
    <p:extLst>
      <p:ext uri="{BB962C8B-B14F-4D97-AF65-F5344CB8AC3E}">
        <p14:creationId xmlns:p14="http://schemas.microsoft.com/office/powerpoint/2010/main" val="35646344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DD477-C1D5-F3E3-4E2F-3B85BF11288A}"/>
              </a:ext>
            </a:extLst>
          </p:cNvPr>
          <p:cNvSpPr>
            <a:spLocks noGrp="1"/>
          </p:cNvSpPr>
          <p:nvPr>
            <p:ph type="title"/>
          </p:nvPr>
        </p:nvSpPr>
        <p:spPr/>
        <p:txBody>
          <a:bodyPr/>
          <a:lstStyle/>
          <a:p>
            <a:r>
              <a:rPr lang="en-US"/>
              <a:t>Project Management</a:t>
            </a:r>
            <a:endParaRPr lang="en-US" i="1"/>
          </a:p>
        </p:txBody>
      </p:sp>
      <p:sp>
        <p:nvSpPr>
          <p:cNvPr id="3" name="Content Placeholder 2">
            <a:extLst>
              <a:ext uri="{FF2B5EF4-FFF2-40B4-BE49-F238E27FC236}">
                <a16:creationId xmlns:a16="http://schemas.microsoft.com/office/drawing/2014/main" id="{F4950C15-A133-2257-9170-8A48A4CFB2B2}"/>
              </a:ext>
            </a:extLst>
          </p:cNvPr>
          <p:cNvSpPr>
            <a:spLocks noGrp="1"/>
          </p:cNvSpPr>
          <p:nvPr>
            <p:ph idx="1"/>
          </p:nvPr>
        </p:nvSpPr>
        <p:spPr/>
        <p:txBody>
          <a:bodyPr vert="horz" lIns="91440" tIns="45720" rIns="91440" bIns="45720" rtlCol="0" anchor="t">
            <a:normAutofit/>
          </a:bodyPr>
          <a:lstStyle/>
          <a:p>
            <a:pPr marL="0" indent="0">
              <a:buNone/>
            </a:pPr>
            <a:r>
              <a:rPr lang="en-US" sz="2800" b="1" dirty="0"/>
              <a:t>Retrospectives and Requirements:</a:t>
            </a:r>
            <a:br>
              <a:rPr lang="en-US" sz="2800" dirty="0"/>
            </a:br>
            <a:r>
              <a:rPr lang="en-US" sz="2800" dirty="0"/>
              <a:t>These were key in ensuring we moved along at a steady pace, preventing us from stagnating or dwelling too long on an idea. </a:t>
            </a:r>
          </a:p>
        </p:txBody>
      </p:sp>
      <p:pic>
        <p:nvPicPr>
          <p:cNvPr id="4" name="Picture 3">
            <a:extLst>
              <a:ext uri="{FF2B5EF4-FFF2-40B4-BE49-F238E27FC236}">
                <a16:creationId xmlns:a16="http://schemas.microsoft.com/office/drawing/2014/main" id="{43793AD8-D873-D57A-E11B-F062C6F4F68A}"/>
              </a:ext>
            </a:extLst>
          </p:cNvPr>
          <p:cNvPicPr>
            <a:picLocks noChangeAspect="1"/>
          </p:cNvPicPr>
          <p:nvPr/>
        </p:nvPicPr>
        <p:blipFill>
          <a:blip r:embed="rId2"/>
          <a:stretch>
            <a:fillRect/>
          </a:stretch>
        </p:blipFill>
        <p:spPr>
          <a:xfrm>
            <a:off x="271463" y="4004741"/>
            <a:ext cx="10574459" cy="1866167"/>
          </a:xfrm>
          <a:prstGeom prst="rect">
            <a:avLst/>
          </a:prstGeom>
        </p:spPr>
      </p:pic>
    </p:spTree>
    <p:extLst>
      <p:ext uri="{BB962C8B-B14F-4D97-AF65-F5344CB8AC3E}">
        <p14:creationId xmlns:p14="http://schemas.microsoft.com/office/powerpoint/2010/main" val="922957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6227C-575F-9A27-B46F-7DAD5EC268B3}"/>
              </a:ext>
            </a:extLst>
          </p:cNvPr>
          <p:cNvSpPr>
            <a:spLocks noGrp="1"/>
          </p:cNvSpPr>
          <p:nvPr>
            <p:ph type="title"/>
          </p:nvPr>
        </p:nvSpPr>
        <p:spPr/>
        <p:txBody>
          <a:bodyPr/>
          <a:lstStyle/>
          <a:p>
            <a:r>
              <a:rPr lang="en-US"/>
              <a:t>Risk Management</a:t>
            </a:r>
          </a:p>
        </p:txBody>
      </p:sp>
      <p:sp>
        <p:nvSpPr>
          <p:cNvPr id="3" name="Content Placeholder 2">
            <a:extLst>
              <a:ext uri="{FF2B5EF4-FFF2-40B4-BE49-F238E27FC236}">
                <a16:creationId xmlns:a16="http://schemas.microsoft.com/office/drawing/2014/main" id="{60B6473E-C0D4-BCCE-EF9B-86CE16806671}"/>
              </a:ext>
            </a:extLst>
          </p:cNvPr>
          <p:cNvSpPr>
            <a:spLocks noGrp="1"/>
          </p:cNvSpPr>
          <p:nvPr>
            <p:ph idx="1"/>
          </p:nvPr>
        </p:nvSpPr>
        <p:spPr>
          <a:xfrm>
            <a:off x="1261872" y="2142067"/>
            <a:ext cx="8595360" cy="4351337"/>
          </a:xfrm>
        </p:spPr>
        <p:txBody>
          <a:bodyPr vert="horz" lIns="91440" tIns="45720" rIns="91440" bIns="45720" rtlCol="0" anchor="t">
            <a:noAutofit/>
          </a:bodyPr>
          <a:lstStyle/>
          <a:p>
            <a:pPr>
              <a:buFont typeface="Calibri" pitchFamily="34" charset="0"/>
              <a:buChar char="-"/>
            </a:pPr>
            <a:r>
              <a:rPr lang="en-US" sz="2800" b="1" dirty="0"/>
              <a:t>Main Issue</a:t>
            </a:r>
            <a:br>
              <a:rPr lang="en-US" sz="2800" dirty="0"/>
            </a:br>
            <a:r>
              <a:rPr lang="en-US" sz="2800" dirty="0"/>
              <a:t> Time vs Features, and what we wanted to incorporate and have implemented vs what would be smarter to leave alone and focus on other aspects</a:t>
            </a:r>
          </a:p>
          <a:p>
            <a:pPr>
              <a:buFont typeface="Calibri" pitchFamily="34" charset="0"/>
              <a:buChar char="-"/>
            </a:pPr>
            <a:r>
              <a:rPr lang="en-US" sz="2800" dirty="0"/>
              <a:t>One year seems like a long time, but in reality, you </a:t>
            </a:r>
            <a:r>
              <a:rPr lang="en-US" sz="2800" dirty="0" err="1"/>
              <a:t>arent</a:t>
            </a:r>
            <a:r>
              <a:rPr lang="en-US" sz="2800" dirty="0"/>
              <a:t> spending a whole year working on it</a:t>
            </a:r>
          </a:p>
          <a:p>
            <a:pPr>
              <a:buFont typeface="Calibri" pitchFamily="34" charset="0"/>
              <a:buChar char="-"/>
            </a:pPr>
            <a:endParaRPr lang="en-US"/>
          </a:p>
          <a:p>
            <a:pPr>
              <a:buFont typeface="Calibri" pitchFamily="34" charset="0"/>
              <a:buChar char="-"/>
            </a:pPr>
            <a:endParaRPr lang="en-US"/>
          </a:p>
        </p:txBody>
      </p:sp>
    </p:spTree>
    <p:extLst>
      <p:ext uri="{BB962C8B-B14F-4D97-AF65-F5344CB8AC3E}">
        <p14:creationId xmlns:p14="http://schemas.microsoft.com/office/powerpoint/2010/main" val="12586010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60505-DFB2-BD05-B0BC-44E0164F5B0A}"/>
              </a:ext>
            </a:extLst>
          </p:cNvPr>
          <p:cNvSpPr>
            <a:spLocks noGrp="1"/>
          </p:cNvSpPr>
          <p:nvPr>
            <p:ph type="title"/>
          </p:nvPr>
        </p:nvSpPr>
        <p:spPr/>
        <p:txBody>
          <a:bodyPr/>
          <a:lstStyle/>
          <a:p>
            <a:r>
              <a:rPr lang="en-US"/>
              <a:t>What is the purpose?</a:t>
            </a:r>
          </a:p>
        </p:txBody>
      </p:sp>
      <p:sp>
        <p:nvSpPr>
          <p:cNvPr id="3" name="Content Placeholder 2">
            <a:extLst>
              <a:ext uri="{FF2B5EF4-FFF2-40B4-BE49-F238E27FC236}">
                <a16:creationId xmlns:a16="http://schemas.microsoft.com/office/drawing/2014/main" id="{0F6CF9CE-3FA7-BE99-C995-31AF81246821}"/>
              </a:ext>
            </a:extLst>
          </p:cNvPr>
          <p:cNvSpPr>
            <a:spLocks noGrp="1"/>
          </p:cNvSpPr>
          <p:nvPr>
            <p:ph idx="1"/>
          </p:nvPr>
        </p:nvSpPr>
        <p:spPr>
          <a:xfrm>
            <a:off x="1261872" y="2188100"/>
            <a:ext cx="8115108" cy="4031169"/>
          </a:xfrm>
        </p:spPr>
        <p:txBody>
          <a:bodyPr vert="horz" lIns="91440" tIns="45720" rIns="91440" bIns="45720" rtlCol="0" anchor="t">
            <a:normAutofit fontScale="92500"/>
          </a:bodyPr>
          <a:lstStyle/>
          <a:p>
            <a:r>
              <a:rPr lang="en-US" sz="2800"/>
              <a:t>Ever felt unsafe in a new place?</a:t>
            </a:r>
          </a:p>
          <a:p>
            <a:r>
              <a:rPr lang="en-US" sz="2800"/>
              <a:t>Felt like someone is watching you or listening to you?</a:t>
            </a:r>
          </a:p>
          <a:p>
            <a:r>
              <a:rPr lang="en-US" sz="2800"/>
              <a:t>Help travelers feel safe</a:t>
            </a:r>
          </a:p>
          <a:p>
            <a:r>
              <a:rPr lang="en-US" sz="2800"/>
              <a:t>Check for devices which may be monitoring you</a:t>
            </a:r>
          </a:p>
          <a:p>
            <a:r>
              <a:rPr lang="en-US" sz="2800"/>
              <a:t>Give travelers the best experience possible knowing they aren't having their privacy invaded</a:t>
            </a:r>
          </a:p>
          <a:p>
            <a:endParaRPr lang="en-US" sz="2800"/>
          </a:p>
        </p:txBody>
      </p:sp>
      <p:pic>
        <p:nvPicPr>
          <p:cNvPr id="4" name="Picture 3" descr="8,600+ Person Watching Computer Screen Stock Illustrations, Royalty-Free  Vector Graphics &amp; Clip Art - iStock">
            <a:extLst>
              <a:ext uri="{FF2B5EF4-FFF2-40B4-BE49-F238E27FC236}">
                <a16:creationId xmlns:a16="http://schemas.microsoft.com/office/drawing/2014/main" id="{07940007-1D9B-909D-4403-6DB46BC922D6}"/>
              </a:ext>
            </a:extLst>
          </p:cNvPr>
          <p:cNvPicPr>
            <a:picLocks noChangeAspect="1"/>
          </p:cNvPicPr>
          <p:nvPr/>
        </p:nvPicPr>
        <p:blipFill>
          <a:blip r:embed="rId2"/>
          <a:stretch>
            <a:fillRect/>
          </a:stretch>
        </p:blipFill>
        <p:spPr>
          <a:xfrm>
            <a:off x="8232443" y="189719"/>
            <a:ext cx="2723427" cy="2095462"/>
          </a:xfrm>
          <a:prstGeom prst="rect">
            <a:avLst/>
          </a:prstGeom>
        </p:spPr>
      </p:pic>
    </p:spTree>
    <p:extLst>
      <p:ext uri="{BB962C8B-B14F-4D97-AF65-F5344CB8AC3E}">
        <p14:creationId xmlns:p14="http://schemas.microsoft.com/office/powerpoint/2010/main" val="26387458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6227C-575F-9A27-B46F-7DAD5EC268B3}"/>
              </a:ext>
            </a:extLst>
          </p:cNvPr>
          <p:cNvSpPr>
            <a:spLocks noGrp="1"/>
          </p:cNvSpPr>
          <p:nvPr>
            <p:ph type="title"/>
          </p:nvPr>
        </p:nvSpPr>
        <p:spPr/>
        <p:txBody>
          <a:bodyPr/>
          <a:lstStyle/>
          <a:p>
            <a:r>
              <a:rPr lang="en-US" dirty="0"/>
              <a:t>Risk Management</a:t>
            </a:r>
          </a:p>
        </p:txBody>
      </p:sp>
      <p:sp>
        <p:nvSpPr>
          <p:cNvPr id="3" name="Content Placeholder 2">
            <a:extLst>
              <a:ext uri="{FF2B5EF4-FFF2-40B4-BE49-F238E27FC236}">
                <a16:creationId xmlns:a16="http://schemas.microsoft.com/office/drawing/2014/main" id="{60B6473E-C0D4-BCCE-EF9B-86CE16806671}"/>
              </a:ext>
            </a:extLst>
          </p:cNvPr>
          <p:cNvSpPr>
            <a:spLocks noGrp="1"/>
          </p:cNvSpPr>
          <p:nvPr>
            <p:ph idx="1"/>
          </p:nvPr>
        </p:nvSpPr>
        <p:spPr/>
        <p:txBody>
          <a:bodyPr vert="horz" lIns="91440" tIns="45720" rIns="91440" bIns="45720" rtlCol="0" anchor="t">
            <a:noAutofit/>
          </a:bodyPr>
          <a:lstStyle/>
          <a:p>
            <a:pPr marL="0" indent="0">
              <a:buNone/>
            </a:pPr>
            <a:r>
              <a:rPr lang="en-US" sz="2800" dirty="0"/>
              <a:t>We wanted to implement various other features to the device such as:   </a:t>
            </a:r>
            <a:br>
              <a:rPr lang="en-US" sz="2800" dirty="0"/>
            </a:br>
            <a:r>
              <a:rPr lang="en-US" sz="2800" dirty="0"/>
              <a:t>- Network Connectivity</a:t>
            </a:r>
            <a:br>
              <a:rPr lang="en-US" sz="2800" dirty="0"/>
            </a:br>
            <a:r>
              <a:rPr lang="en-US" sz="2800" dirty="0"/>
              <a:t>- Flashlight </a:t>
            </a:r>
            <a:br>
              <a:rPr lang="en-US" sz="2800" dirty="0"/>
            </a:br>
            <a:r>
              <a:rPr lang="en-US" sz="2800" dirty="0"/>
              <a:t>- Infared camera</a:t>
            </a:r>
            <a:br>
              <a:rPr lang="en-US" sz="2800" dirty="0"/>
            </a:br>
            <a:r>
              <a:rPr lang="en-US" sz="2800" dirty="0"/>
              <a:t>- IR blaster</a:t>
            </a:r>
            <a:br>
              <a:rPr lang="en-US" sz="2800" dirty="0"/>
            </a:br>
            <a:r>
              <a:rPr lang="en-US" sz="2800" dirty="0"/>
              <a:t>these didn’t work for various reasons</a:t>
            </a:r>
            <a:br>
              <a:rPr lang="en-US" sz="2000" dirty="0"/>
            </a:br>
            <a:br>
              <a:rPr lang="en-US" sz="2000" dirty="0"/>
            </a:br>
            <a:endParaRPr lang="en-US" sz="2000" dirty="0"/>
          </a:p>
          <a:p>
            <a:pPr>
              <a:buFont typeface="Calibri" pitchFamily="34" charset="0"/>
              <a:buChar char="-"/>
            </a:pPr>
            <a:endParaRPr lang="en-US"/>
          </a:p>
        </p:txBody>
      </p:sp>
      <p:pic>
        <p:nvPicPr>
          <p:cNvPr id="4" name="Picture 3" descr="1,907,400+ Wifi Symbol Stock Photos, Pictures &amp; Royalty-Free Images -  iStock | Wifi icon, Wifi symbol isolated, Wifi">
            <a:extLst>
              <a:ext uri="{FF2B5EF4-FFF2-40B4-BE49-F238E27FC236}">
                <a16:creationId xmlns:a16="http://schemas.microsoft.com/office/drawing/2014/main" id="{027F6D66-C615-1AA4-0990-A364B957D36E}"/>
              </a:ext>
            </a:extLst>
          </p:cNvPr>
          <p:cNvPicPr>
            <a:picLocks noChangeAspect="1"/>
          </p:cNvPicPr>
          <p:nvPr/>
        </p:nvPicPr>
        <p:blipFill>
          <a:blip r:embed="rId2"/>
          <a:stretch>
            <a:fillRect/>
          </a:stretch>
        </p:blipFill>
        <p:spPr>
          <a:xfrm>
            <a:off x="332520" y="4997973"/>
            <a:ext cx="1865376" cy="1865376"/>
          </a:xfrm>
          <a:prstGeom prst="rect">
            <a:avLst/>
          </a:prstGeom>
        </p:spPr>
      </p:pic>
      <p:pic>
        <p:nvPicPr>
          <p:cNvPr id="5" name="Picture 4" descr="15,100+ Flashlight Icon Stock Illustrations, Royalty-Free Vector Graphics &amp;  Clip Art - iStock | Flashlight icon vector">
            <a:extLst>
              <a:ext uri="{FF2B5EF4-FFF2-40B4-BE49-F238E27FC236}">
                <a16:creationId xmlns:a16="http://schemas.microsoft.com/office/drawing/2014/main" id="{F03EB1D1-E796-8B3A-B657-22F917E72243}"/>
              </a:ext>
            </a:extLst>
          </p:cNvPr>
          <p:cNvPicPr>
            <a:picLocks noChangeAspect="1"/>
          </p:cNvPicPr>
          <p:nvPr/>
        </p:nvPicPr>
        <p:blipFill>
          <a:blip r:embed="rId3"/>
          <a:stretch>
            <a:fillRect/>
          </a:stretch>
        </p:blipFill>
        <p:spPr>
          <a:xfrm>
            <a:off x="2546633" y="4997973"/>
            <a:ext cx="1865376" cy="1865376"/>
          </a:xfrm>
          <a:prstGeom prst="rect">
            <a:avLst/>
          </a:prstGeom>
        </p:spPr>
      </p:pic>
      <p:pic>
        <p:nvPicPr>
          <p:cNvPr id="6" name="Picture 5" descr="IR symbol / logo - Openclipart">
            <a:extLst>
              <a:ext uri="{FF2B5EF4-FFF2-40B4-BE49-F238E27FC236}">
                <a16:creationId xmlns:a16="http://schemas.microsoft.com/office/drawing/2014/main" id="{18010BB7-9C6D-4CE0-0794-7EE1A9C25E6E}"/>
              </a:ext>
            </a:extLst>
          </p:cNvPr>
          <p:cNvPicPr>
            <a:picLocks noChangeAspect="1"/>
          </p:cNvPicPr>
          <p:nvPr/>
        </p:nvPicPr>
        <p:blipFill>
          <a:blip r:embed="rId4"/>
          <a:stretch>
            <a:fillRect/>
          </a:stretch>
        </p:blipFill>
        <p:spPr>
          <a:xfrm>
            <a:off x="4799970" y="4987775"/>
            <a:ext cx="2333266" cy="1871393"/>
          </a:xfrm>
          <a:prstGeom prst="rect">
            <a:avLst/>
          </a:prstGeom>
        </p:spPr>
      </p:pic>
      <p:pic>
        <p:nvPicPr>
          <p:cNvPr id="7" name="Picture 6" descr="What are Infrared Emitters, Receivers, and Repeaters?">
            <a:extLst>
              <a:ext uri="{FF2B5EF4-FFF2-40B4-BE49-F238E27FC236}">
                <a16:creationId xmlns:a16="http://schemas.microsoft.com/office/drawing/2014/main" id="{39BAA495-B030-487B-F209-A5698BF6B059}"/>
              </a:ext>
            </a:extLst>
          </p:cNvPr>
          <p:cNvPicPr>
            <a:picLocks noChangeAspect="1"/>
          </p:cNvPicPr>
          <p:nvPr/>
        </p:nvPicPr>
        <p:blipFill>
          <a:blip r:embed="rId5"/>
          <a:stretch>
            <a:fillRect/>
          </a:stretch>
        </p:blipFill>
        <p:spPr>
          <a:xfrm>
            <a:off x="7901796" y="4010794"/>
            <a:ext cx="2743200" cy="2862072"/>
          </a:xfrm>
          <a:prstGeom prst="rect">
            <a:avLst/>
          </a:prstGeom>
        </p:spPr>
      </p:pic>
    </p:spTree>
    <p:extLst>
      <p:ext uri="{BB962C8B-B14F-4D97-AF65-F5344CB8AC3E}">
        <p14:creationId xmlns:p14="http://schemas.microsoft.com/office/powerpoint/2010/main" val="8209946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6227C-575F-9A27-B46F-7DAD5EC268B3}"/>
              </a:ext>
            </a:extLst>
          </p:cNvPr>
          <p:cNvSpPr>
            <a:spLocks noGrp="1"/>
          </p:cNvSpPr>
          <p:nvPr>
            <p:ph type="title"/>
          </p:nvPr>
        </p:nvSpPr>
        <p:spPr/>
        <p:txBody>
          <a:bodyPr/>
          <a:lstStyle/>
          <a:p>
            <a:r>
              <a:rPr lang="en-US" dirty="0"/>
              <a:t>Risk Management</a:t>
            </a:r>
          </a:p>
        </p:txBody>
      </p:sp>
      <p:sp>
        <p:nvSpPr>
          <p:cNvPr id="3" name="Content Placeholder 2">
            <a:extLst>
              <a:ext uri="{FF2B5EF4-FFF2-40B4-BE49-F238E27FC236}">
                <a16:creationId xmlns:a16="http://schemas.microsoft.com/office/drawing/2014/main" id="{60B6473E-C0D4-BCCE-EF9B-86CE16806671}"/>
              </a:ext>
            </a:extLst>
          </p:cNvPr>
          <p:cNvSpPr>
            <a:spLocks noGrp="1"/>
          </p:cNvSpPr>
          <p:nvPr>
            <p:ph idx="1"/>
          </p:nvPr>
        </p:nvSpPr>
        <p:spPr>
          <a:xfrm>
            <a:off x="1261872" y="2633133"/>
            <a:ext cx="8595360" cy="4351337"/>
          </a:xfrm>
        </p:spPr>
        <p:txBody>
          <a:bodyPr vert="horz" lIns="91440" tIns="45720" rIns="91440" bIns="45720" rtlCol="0" anchor="t">
            <a:noAutofit/>
          </a:bodyPr>
          <a:lstStyle/>
          <a:p>
            <a:pPr marL="0" indent="0">
              <a:buNone/>
            </a:pPr>
            <a:r>
              <a:rPr lang="en-US" sz="2800" dirty="0"/>
              <a:t>Trimming it all down, this helped us figure out what we wanted to do </a:t>
            </a:r>
            <a:r>
              <a:rPr lang="en-US" sz="2800"/>
              <a:t>for</a:t>
            </a:r>
            <a:r>
              <a:rPr lang="en-US" sz="2800" dirty="0"/>
              <a:t> 355, instead of having the broad scope of our original idea, focused on making something </a:t>
            </a:r>
            <a:r>
              <a:rPr lang="en-US" sz="2800"/>
              <a:t>specific, that does its job </a:t>
            </a:r>
            <a:r>
              <a:rPr lang="en-US" sz="2800" dirty="0"/>
              <a:t>really well</a:t>
            </a:r>
            <a:endParaRPr lang="en-US" sz="2800"/>
          </a:p>
          <a:p>
            <a:pPr>
              <a:buFont typeface="Calibri" pitchFamily="34" charset="0"/>
              <a:buChar char="-"/>
            </a:pPr>
            <a:endParaRPr lang="en-US"/>
          </a:p>
          <a:p>
            <a:pPr>
              <a:buFont typeface="Calibri" pitchFamily="34" charset="0"/>
              <a:buChar char="-"/>
            </a:pPr>
            <a:endParaRPr lang="en-US"/>
          </a:p>
        </p:txBody>
      </p:sp>
    </p:spTree>
    <p:extLst>
      <p:ext uri="{BB962C8B-B14F-4D97-AF65-F5344CB8AC3E}">
        <p14:creationId xmlns:p14="http://schemas.microsoft.com/office/powerpoint/2010/main" val="15885884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6227C-575F-9A27-B46F-7DAD5EC268B3}"/>
              </a:ext>
            </a:extLst>
          </p:cNvPr>
          <p:cNvSpPr>
            <a:spLocks noGrp="1"/>
          </p:cNvSpPr>
          <p:nvPr>
            <p:ph type="title"/>
          </p:nvPr>
        </p:nvSpPr>
        <p:spPr>
          <a:xfrm>
            <a:off x="1017641" y="160606"/>
            <a:ext cx="9692640" cy="1325562"/>
          </a:xfrm>
        </p:spPr>
        <p:txBody>
          <a:bodyPr/>
          <a:lstStyle/>
          <a:p>
            <a:r>
              <a:rPr lang="en-US"/>
              <a:t>Risk Management</a:t>
            </a:r>
            <a:endParaRPr lang="en-US" i="1"/>
          </a:p>
        </p:txBody>
      </p:sp>
      <p:sp>
        <p:nvSpPr>
          <p:cNvPr id="3" name="Content Placeholder 2">
            <a:extLst>
              <a:ext uri="{FF2B5EF4-FFF2-40B4-BE49-F238E27FC236}">
                <a16:creationId xmlns:a16="http://schemas.microsoft.com/office/drawing/2014/main" id="{60B6473E-C0D4-BCCE-EF9B-86CE16806671}"/>
              </a:ext>
            </a:extLst>
          </p:cNvPr>
          <p:cNvSpPr>
            <a:spLocks noGrp="1"/>
          </p:cNvSpPr>
          <p:nvPr>
            <p:ph idx="1"/>
          </p:nvPr>
        </p:nvSpPr>
        <p:spPr>
          <a:xfrm>
            <a:off x="1017641" y="1486877"/>
            <a:ext cx="8595360" cy="4351337"/>
          </a:xfrm>
        </p:spPr>
        <p:txBody>
          <a:bodyPr vert="horz" lIns="91440" tIns="45720" rIns="91440" bIns="45720" rtlCol="0" anchor="t">
            <a:normAutofit/>
          </a:bodyPr>
          <a:lstStyle/>
          <a:p>
            <a:pPr marL="0" indent="0">
              <a:buNone/>
            </a:pPr>
            <a:r>
              <a:rPr lang="en-US" sz="2400"/>
              <a:t>As an example, when developing the case we ran into several roadblocks:</a:t>
            </a:r>
            <a:br>
              <a:rPr lang="en-US" sz="2400"/>
            </a:br>
            <a:r>
              <a:rPr lang="en-US" sz="2400"/>
              <a:t>- 3D Modeling hiccups </a:t>
            </a:r>
            <a:br>
              <a:rPr lang="en-US" sz="2400"/>
            </a:br>
            <a:r>
              <a:rPr lang="en-US" sz="2400"/>
              <a:t>- Spatial Cramping</a:t>
            </a:r>
            <a:br>
              <a:rPr lang="en-US" sz="2400"/>
            </a:br>
            <a:r>
              <a:rPr lang="en-US" sz="2400"/>
              <a:t>- Parts breaking and getting trapped inside</a:t>
            </a:r>
            <a:br>
              <a:rPr lang="en-US" sz="2400"/>
            </a:br>
            <a:r>
              <a:rPr lang="en-US" sz="2400"/>
              <a:t>- Misprints</a:t>
            </a:r>
            <a:br>
              <a:rPr lang="en-US" sz="2400"/>
            </a:br>
            <a:r>
              <a:rPr lang="en-US" sz="2400"/>
              <a:t>- Ect..</a:t>
            </a:r>
            <a:br>
              <a:rPr lang="en-US"/>
            </a:br>
            <a:r>
              <a:rPr lang="en-US"/>
              <a:t> </a:t>
            </a:r>
            <a:br>
              <a:rPr lang="en-US"/>
            </a:br>
            <a:r>
              <a:rPr lang="en-US"/>
              <a:t>            </a:t>
            </a:r>
          </a:p>
          <a:p>
            <a:pPr marL="2499995" lvl="8">
              <a:buFont typeface="Wingdings" pitchFamily="34" charset="0"/>
              <a:buChar char="§"/>
            </a:pPr>
            <a:endParaRPr lang="en-US" spc="10">
              <a:solidFill>
                <a:srgbClr val="000000"/>
              </a:solidFill>
            </a:endParaRPr>
          </a:p>
          <a:p>
            <a:pPr>
              <a:buFont typeface="Calibri" pitchFamily="34" charset="0"/>
              <a:buChar char="-"/>
            </a:pPr>
            <a:endParaRPr lang="en-US"/>
          </a:p>
        </p:txBody>
      </p:sp>
      <p:pic>
        <p:nvPicPr>
          <p:cNvPr id="6" name="Picture 5" descr="A close up of a device&#10;&#10;Description automatically generated">
            <a:extLst>
              <a:ext uri="{FF2B5EF4-FFF2-40B4-BE49-F238E27FC236}">
                <a16:creationId xmlns:a16="http://schemas.microsoft.com/office/drawing/2014/main" id="{079F2E8A-DE79-B77C-CB16-20407C7233C1}"/>
              </a:ext>
            </a:extLst>
          </p:cNvPr>
          <p:cNvPicPr>
            <a:picLocks noChangeAspect="1"/>
          </p:cNvPicPr>
          <p:nvPr/>
        </p:nvPicPr>
        <p:blipFill>
          <a:blip r:embed="rId2"/>
          <a:stretch>
            <a:fillRect/>
          </a:stretch>
        </p:blipFill>
        <p:spPr>
          <a:xfrm>
            <a:off x="199536" y="4267566"/>
            <a:ext cx="6419850" cy="2592022"/>
          </a:xfrm>
          <a:prstGeom prst="rect">
            <a:avLst/>
          </a:prstGeom>
        </p:spPr>
      </p:pic>
      <p:pic>
        <p:nvPicPr>
          <p:cNvPr id="5" name="Picture 4" descr="A close up of a device&#10;&#10;Description automatically generated">
            <a:extLst>
              <a:ext uri="{FF2B5EF4-FFF2-40B4-BE49-F238E27FC236}">
                <a16:creationId xmlns:a16="http://schemas.microsoft.com/office/drawing/2014/main" id="{125BEB58-6DFE-D9F8-C70B-1226A5C5B39E}"/>
              </a:ext>
            </a:extLst>
          </p:cNvPr>
          <p:cNvPicPr>
            <a:picLocks noChangeAspect="1"/>
          </p:cNvPicPr>
          <p:nvPr/>
        </p:nvPicPr>
        <p:blipFill>
          <a:blip r:embed="rId3"/>
          <a:stretch>
            <a:fillRect/>
          </a:stretch>
        </p:blipFill>
        <p:spPr>
          <a:xfrm>
            <a:off x="6630987" y="4269398"/>
            <a:ext cx="4527794" cy="2588357"/>
          </a:xfrm>
          <a:prstGeom prst="rect">
            <a:avLst/>
          </a:prstGeom>
        </p:spPr>
      </p:pic>
    </p:spTree>
    <p:extLst>
      <p:ext uri="{BB962C8B-B14F-4D97-AF65-F5344CB8AC3E}">
        <p14:creationId xmlns:p14="http://schemas.microsoft.com/office/powerpoint/2010/main" val="9850919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4DA7B-9688-9A7D-4DA0-E6C61931485A}"/>
              </a:ext>
            </a:extLst>
          </p:cNvPr>
          <p:cNvSpPr>
            <a:spLocks noGrp="1"/>
          </p:cNvSpPr>
          <p:nvPr>
            <p:ph type="title"/>
          </p:nvPr>
        </p:nvSpPr>
        <p:spPr/>
        <p:txBody>
          <a:bodyPr/>
          <a:lstStyle/>
          <a:p>
            <a:r>
              <a:rPr lang="en-US"/>
              <a:t>Risk Management</a:t>
            </a:r>
            <a:endParaRPr lang="en-US" i="1"/>
          </a:p>
        </p:txBody>
      </p:sp>
      <p:sp>
        <p:nvSpPr>
          <p:cNvPr id="3" name="Content Placeholder 2">
            <a:extLst>
              <a:ext uri="{FF2B5EF4-FFF2-40B4-BE49-F238E27FC236}">
                <a16:creationId xmlns:a16="http://schemas.microsoft.com/office/drawing/2014/main" id="{30238A26-08A3-EF37-6CA9-648A32C50D2A}"/>
              </a:ext>
            </a:extLst>
          </p:cNvPr>
          <p:cNvSpPr>
            <a:spLocks noGrp="1"/>
          </p:cNvSpPr>
          <p:nvPr>
            <p:ph idx="1"/>
          </p:nvPr>
        </p:nvSpPr>
        <p:spPr/>
        <p:txBody>
          <a:bodyPr vert="horz" lIns="91440" tIns="45720" rIns="91440" bIns="45720" rtlCol="0" anchor="t">
            <a:noAutofit/>
          </a:bodyPr>
          <a:lstStyle/>
          <a:p>
            <a:r>
              <a:rPr lang="en-US" sz="2800" dirty="0"/>
              <a:t>Our main focus on something like the case was iterating on it in a way that almost retained the simplicity of the original carboard box.</a:t>
            </a:r>
            <a:br>
              <a:rPr lang="en-US" sz="2800" dirty="0"/>
            </a:br>
            <a:br>
              <a:rPr lang="en-US" sz="2800" dirty="0"/>
            </a:br>
            <a:r>
              <a:rPr lang="en-US" sz="2800" dirty="0"/>
              <a:t>We didn't want to make things too overly</a:t>
            </a:r>
            <a:br>
              <a:rPr lang="en-US" sz="2800" dirty="0"/>
            </a:br>
            <a:r>
              <a:rPr lang="en-US" sz="2800" dirty="0"/>
              <a:t> complex (As much as we would've liked to), and we kept that ethos for most of the projects development</a:t>
            </a:r>
          </a:p>
          <a:p>
            <a:endParaRPr lang="en-US"/>
          </a:p>
        </p:txBody>
      </p:sp>
    </p:spTree>
    <p:extLst>
      <p:ext uri="{BB962C8B-B14F-4D97-AF65-F5344CB8AC3E}">
        <p14:creationId xmlns:p14="http://schemas.microsoft.com/office/powerpoint/2010/main" val="5058453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09A13-DF3D-EA50-85C9-A295B28AF8C7}"/>
              </a:ext>
            </a:extLst>
          </p:cNvPr>
          <p:cNvSpPr>
            <a:spLocks noGrp="1"/>
          </p:cNvSpPr>
          <p:nvPr>
            <p:ph type="title"/>
          </p:nvPr>
        </p:nvSpPr>
        <p:spPr/>
        <p:txBody>
          <a:bodyPr/>
          <a:lstStyle/>
          <a:p>
            <a:r>
              <a:rPr lang="en-US"/>
              <a:t>Test Results</a:t>
            </a:r>
          </a:p>
        </p:txBody>
      </p:sp>
      <p:sp>
        <p:nvSpPr>
          <p:cNvPr id="3" name="Content Placeholder 2">
            <a:extLst>
              <a:ext uri="{FF2B5EF4-FFF2-40B4-BE49-F238E27FC236}">
                <a16:creationId xmlns:a16="http://schemas.microsoft.com/office/drawing/2014/main" id="{5DE76A34-0546-6DBC-6E09-41B075EE3AFC}"/>
              </a:ext>
            </a:extLst>
          </p:cNvPr>
          <p:cNvSpPr>
            <a:spLocks noGrp="1"/>
          </p:cNvSpPr>
          <p:nvPr>
            <p:ph idx="1"/>
          </p:nvPr>
        </p:nvSpPr>
        <p:spPr>
          <a:xfrm>
            <a:off x="1261872" y="2257887"/>
            <a:ext cx="8595360" cy="4351337"/>
          </a:xfrm>
        </p:spPr>
        <p:txBody>
          <a:bodyPr vert="horz" lIns="91440" tIns="45720" rIns="91440" bIns="45720" rtlCol="0" anchor="t">
            <a:normAutofit/>
          </a:bodyPr>
          <a:lstStyle/>
          <a:p>
            <a:r>
              <a:rPr lang="en-US" sz="3200">
                <a:solidFill>
                  <a:srgbClr val="000000"/>
                </a:solidFill>
              </a:rPr>
              <a:t>Changed how we tested over time</a:t>
            </a:r>
          </a:p>
          <a:p>
            <a:r>
              <a:rPr lang="en-US" sz="3200">
                <a:solidFill>
                  <a:srgbClr val="000000"/>
                </a:solidFill>
              </a:rPr>
              <a:t>Three different phases of testing</a:t>
            </a:r>
          </a:p>
          <a:p>
            <a:pPr lvl="1">
              <a:buFont typeface="Courier New" pitchFamily="34" charset="0"/>
              <a:buChar char="o"/>
            </a:pPr>
            <a:r>
              <a:rPr lang="en-US" sz="2400" spc="10">
                <a:solidFill>
                  <a:srgbClr val="000000"/>
                </a:solidFill>
              </a:rPr>
              <a:t> In the Beginning</a:t>
            </a:r>
          </a:p>
          <a:p>
            <a:pPr lvl="1">
              <a:buFont typeface="Courier New" pitchFamily="34" charset="0"/>
              <a:buChar char="o"/>
            </a:pPr>
            <a:r>
              <a:rPr lang="en-US" sz="2400" spc="10">
                <a:solidFill>
                  <a:srgbClr val="000000"/>
                </a:solidFill>
              </a:rPr>
              <a:t> Towards the Middle</a:t>
            </a:r>
            <a:endParaRPr lang="en-US" sz="2400">
              <a:solidFill>
                <a:srgbClr val="000000"/>
              </a:solidFill>
            </a:endParaRPr>
          </a:p>
          <a:p>
            <a:pPr lvl="1">
              <a:buFont typeface="Courier New" pitchFamily="34" charset="0"/>
              <a:buChar char="o"/>
            </a:pPr>
            <a:r>
              <a:rPr lang="en-US" sz="2400" spc="10">
                <a:solidFill>
                  <a:srgbClr val="000000"/>
                </a:solidFill>
              </a:rPr>
              <a:t> Towards the End</a:t>
            </a:r>
            <a:endParaRPr lang="en-US" sz="2400">
              <a:solidFill>
                <a:srgbClr val="000000"/>
              </a:solidFill>
            </a:endParaRPr>
          </a:p>
          <a:p>
            <a:r>
              <a:rPr lang="en-US" sz="3200">
                <a:solidFill>
                  <a:srgbClr val="000000"/>
                </a:solidFill>
              </a:rPr>
              <a:t>Different tools used in each phase</a:t>
            </a:r>
          </a:p>
        </p:txBody>
      </p:sp>
    </p:spTree>
    <p:extLst>
      <p:ext uri="{BB962C8B-B14F-4D97-AF65-F5344CB8AC3E}">
        <p14:creationId xmlns:p14="http://schemas.microsoft.com/office/powerpoint/2010/main" val="31472993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54580-DAA4-F49B-D1E2-75F70F9C265F}"/>
              </a:ext>
            </a:extLst>
          </p:cNvPr>
          <p:cNvSpPr>
            <a:spLocks noGrp="1"/>
          </p:cNvSpPr>
          <p:nvPr>
            <p:ph type="title"/>
          </p:nvPr>
        </p:nvSpPr>
        <p:spPr/>
        <p:txBody>
          <a:bodyPr/>
          <a:lstStyle/>
          <a:p>
            <a:r>
              <a:rPr lang="en-US"/>
              <a:t>In the Beginning</a:t>
            </a:r>
          </a:p>
        </p:txBody>
      </p:sp>
      <p:sp>
        <p:nvSpPr>
          <p:cNvPr id="3" name="Content Placeholder 2">
            <a:extLst>
              <a:ext uri="{FF2B5EF4-FFF2-40B4-BE49-F238E27FC236}">
                <a16:creationId xmlns:a16="http://schemas.microsoft.com/office/drawing/2014/main" id="{D9736498-A02E-D233-16D3-009FFFFB5478}"/>
              </a:ext>
            </a:extLst>
          </p:cNvPr>
          <p:cNvSpPr>
            <a:spLocks noGrp="1"/>
          </p:cNvSpPr>
          <p:nvPr>
            <p:ph idx="1"/>
          </p:nvPr>
        </p:nvSpPr>
        <p:spPr/>
        <p:txBody>
          <a:bodyPr vert="horz" lIns="91440" tIns="45720" rIns="91440" bIns="45720" rtlCol="0" anchor="t">
            <a:normAutofit/>
          </a:bodyPr>
          <a:lstStyle/>
          <a:p>
            <a:pPr marL="342900" indent="-342900"/>
            <a:r>
              <a:rPr lang="en-US" sz="2800">
                <a:solidFill>
                  <a:srgbClr val="262626"/>
                </a:solidFill>
              </a:rPr>
              <a:t>Difficult to test frequencies</a:t>
            </a:r>
          </a:p>
          <a:p>
            <a:pPr marL="342900" indent="-342900"/>
            <a:r>
              <a:rPr lang="en-US" sz="2800">
                <a:solidFill>
                  <a:srgbClr val="262626"/>
                </a:solidFill>
              </a:rPr>
              <a:t>Costs lots of money to own each device with different frequencies</a:t>
            </a:r>
          </a:p>
          <a:p>
            <a:pPr marL="342900" indent="-342900"/>
            <a:r>
              <a:rPr lang="en-US" sz="2800">
                <a:solidFill>
                  <a:srgbClr val="262626"/>
                </a:solidFill>
              </a:rPr>
              <a:t>Used device called a Flipper Zero</a:t>
            </a:r>
          </a:p>
          <a:p>
            <a:pPr marL="342900" indent="-342900"/>
            <a:r>
              <a:rPr lang="en-US" sz="2800">
                <a:solidFill>
                  <a:srgbClr val="262626"/>
                </a:solidFill>
              </a:rPr>
              <a:t>Gives off different frequencies which we can choose</a:t>
            </a:r>
          </a:p>
          <a:p>
            <a:pPr marL="342900" indent="-342900"/>
            <a:r>
              <a:rPr lang="en-US" sz="2800">
                <a:solidFill>
                  <a:srgbClr val="262626"/>
                </a:solidFill>
              </a:rPr>
              <a:t>Helped test if the device was picking up all the frequencies we needed</a:t>
            </a:r>
          </a:p>
          <a:p>
            <a:pPr>
              <a:buFont typeface="Courier New,monospace" pitchFamily="34" charset="0"/>
              <a:buChar char="o"/>
            </a:pPr>
            <a:endParaRPr lang="en-US" sz="2400">
              <a:solidFill>
                <a:srgbClr val="000000"/>
              </a:solidFill>
            </a:endParaRPr>
          </a:p>
        </p:txBody>
      </p:sp>
      <p:pic>
        <p:nvPicPr>
          <p:cNvPr id="5" name="Content Placeholder 3" descr="Flipper Zero - Flipper Shop">
            <a:extLst>
              <a:ext uri="{FF2B5EF4-FFF2-40B4-BE49-F238E27FC236}">
                <a16:creationId xmlns:a16="http://schemas.microsoft.com/office/drawing/2014/main" id="{20DFAB53-2516-974E-429F-6581B319B00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7024035" y="-492794"/>
            <a:ext cx="4353558" cy="4351338"/>
          </a:xfrm>
          <a:prstGeom prst="rect">
            <a:avLst/>
          </a:prstGeom>
        </p:spPr>
      </p:pic>
    </p:spTree>
    <p:extLst>
      <p:ext uri="{BB962C8B-B14F-4D97-AF65-F5344CB8AC3E}">
        <p14:creationId xmlns:p14="http://schemas.microsoft.com/office/powerpoint/2010/main" val="23818627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9EFC3-D86C-D410-05B2-E16D74EDE4D2}"/>
              </a:ext>
            </a:extLst>
          </p:cNvPr>
          <p:cNvSpPr>
            <a:spLocks noGrp="1"/>
          </p:cNvSpPr>
          <p:nvPr>
            <p:ph type="title"/>
          </p:nvPr>
        </p:nvSpPr>
        <p:spPr/>
        <p:txBody>
          <a:bodyPr/>
          <a:lstStyle/>
          <a:p>
            <a:r>
              <a:rPr lang="en-US"/>
              <a:t>Towards the Middle</a:t>
            </a:r>
          </a:p>
        </p:txBody>
      </p:sp>
      <p:sp>
        <p:nvSpPr>
          <p:cNvPr id="3" name="Content Placeholder 2">
            <a:extLst>
              <a:ext uri="{FF2B5EF4-FFF2-40B4-BE49-F238E27FC236}">
                <a16:creationId xmlns:a16="http://schemas.microsoft.com/office/drawing/2014/main" id="{D347B9AA-75A4-E71F-D6A9-992CCD3F9D92}"/>
              </a:ext>
            </a:extLst>
          </p:cNvPr>
          <p:cNvSpPr>
            <a:spLocks noGrp="1"/>
          </p:cNvSpPr>
          <p:nvPr>
            <p:ph idx="1"/>
          </p:nvPr>
        </p:nvSpPr>
        <p:spPr>
          <a:xfrm>
            <a:off x="1261872" y="2250489"/>
            <a:ext cx="7925889" cy="4237037"/>
          </a:xfrm>
        </p:spPr>
        <p:txBody>
          <a:bodyPr vert="horz" lIns="91440" tIns="45720" rIns="91440" bIns="45720" rtlCol="0" anchor="t">
            <a:normAutofit/>
          </a:bodyPr>
          <a:lstStyle/>
          <a:p>
            <a:r>
              <a:rPr lang="en-US" sz="3200"/>
              <a:t>Test the application of program on device</a:t>
            </a:r>
          </a:p>
          <a:p>
            <a:r>
              <a:rPr lang="en-US" sz="3200"/>
              <a:t>Make sure UI and frequency tracking were working together seamlessly</a:t>
            </a:r>
          </a:p>
          <a:p>
            <a:r>
              <a:rPr lang="en-US" sz="3200"/>
              <a:t>Connect different files together without errors</a:t>
            </a:r>
          </a:p>
          <a:p>
            <a:pPr marL="0" indent="0">
              <a:buNone/>
            </a:pPr>
            <a:endParaRPr lang="en-US" sz="2800"/>
          </a:p>
          <a:p>
            <a:endParaRPr lang="en-US" sz="2800"/>
          </a:p>
        </p:txBody>
      </p:sp>
      <p:pic>
        <p:nvPicPr>
          <p:cNvPr id="4" name="Picture 3" descr="A book with padlocks and chains&#10;&#10;Description automatically generated">
            <a:extLst>
              <a:ext uri="{FF2B5EF4-FFF2-40B4-BE49-F238E27FC236}">
                <a16:creationId xmlns:a16="http://schemas.microsoft.com/office/drawing/2014/main" id="{88E247FE-4AFD-829E-756A-861373BEBA65}"/>
              </a:ext>
            </a:extLst>
          </p:cNvPr>
          <p:cNvPicPr>
            <a:picLocks noChangeAspect="1"/>
          </p:cNvPicPr>
          <p:nvPr/>
        </p:nvPicPr>
        <p:blipFill>
          <a:blip r:embed="rId2"/>
          <a:stretch>
            <a:fillRect/>
          </a:stretch>
        </p:blipFill>
        <p:spPr>
          <a:xfrm>
            <a:off x="8649339" y="283988"/>
            <a:ext cx="2309053" cy="2264230"/>
          </a:xfrm>
          <a:prstGeom prst="rect">
            <a:avLst/>
          </a:prstGeom>
        </p:spPr>
      </p:pic>
    </p:spTree>
    <p:extLst>
      <p:ext uri="{BB962C8B-B14F-4D97-AF65-F5344CB8AC3E}">
        <p14:creationId xmlns:p14="http://schemas.microsoft.com/office/powerpoint/2010/main" val="33830550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80431-BC95-5F0C-FE78-0E1C57F58CD9}"/>
              </a:ext>
            </a:extLst>
          </p:cNvPr>
          <p:cNvSpPr>
            <a:spLocks noGrp="1"/>
          </p:cNvSpPr>
          <p:nvPr>
            <p:ph type="title"/>
          </p:nvPr>
        </p:nvSpPr>
        <p:spPr/>
        <p:txBody>
          <a:bodyPr/>
          <a:lstStyle/>
          <a:p>
            <a:r>
              <a:rPr lang="en-US"/>
              <a:t>Towards the End</a:t>
            </a:r>
          </a:p>
        </p:txBody>
      </p:sp>
      <p:sp>
        <p:nvSpPr>
          <p:cNvPr id="3" name="Content Placeholder 2">
            <a:extLst>
              <a:ext uri="{FF2B5EF4-FFF2-40B4-BE49-F238E27FC236}">
                <a16:creationId xmlns:a16="http://schemas.microsoft.com/office/drawing/2014/main" id="{D3C3C03A-18E7-C04A-002F-88DD7272AFC1}"/>
              </a:ext>
            </a:extLst>
          </p:cNvPr>
          <p:cNvSpPr>
            <a:spLocks noGrp="1"/>
          </p:cNvSpPr>
          <p:nvPr>
            <p:ph idx="1"/>
          </p:nvPr>
        </p:nvSpPr>
        <p:spPr>
          <a:xfrm>
            <a:off x="1261872" y="2078247"/>
            <a:ext cx="7558016" cy="4274497"/>
          </a:xfrm>
        </p:spPr>
        <p:txBody>
          <a:bodyPr vert="horz" lIns="91440" tIns="45720" rIns="91440" bIns="45720" rtlCol="0" anchor="t">
            <a:normAutofit/>
          </a:bodyPr>
          <a:lstStyle/>
          <a:p>
            <a:r>
              <a:rPr lang="en-US" sz="2800"/>
              <a:t>Use different testers to interact with       the device</a:t>
            </a:r>
            <a:endParaRPr lang="en-US"/>
          </a:p>
          <a:p>
            <a:r>
              <a:rPr lang="en-US" sz="2800"/>
              <a:t>Make sure the interface is accessible to anyone</a:t>
            </a:r>
          </a:p>
          <a:p>
            <a:r>
              <a:rPr lang="en-US" sz="2800"/>
              <a:t>Easy to use</a:t>
            </a:r>
          </a:p>
          <a:p>
            <a:r>
              <a:rPr lang="en-US" sz="2800"/>
              <a:t>No bugs that would ruin use of the device</a:t>
            </a:r>
          </a:p>
          <a:p>
            <a:r>
              <a:rPr lang="en-US" sz="2800"/>
              <a:t>Travelers can feel safe using it</a:t>
            </a:r>
          </a:p>
          <a:p>
            <a:endParaRPr lang="en-US" sz="2800"/>
          </a:p>
        </p:txBody>
      </p:sp>
      <p:pic>
        <p:nvPicPr>
          <p:cNvPr id="4" name="Picture 3" descr="4,500+ Computer Thumbs Up Caucasian White Man Stock Photos, Pictures &amp;  Royalty-Free Images - iStock">
            <a:extLst>
              <a:ext uri="{FF2B5EF4-FFF2-40B4-BE49-F238E27FC236}">
                <a16:creationId xmlns:a16="http://schemas.microsoft.com/office/drawing/2014/main" id="{1EA3E0C4-1B98-CEDF-0739-37EEDAD13F25}"/>
              </a:ext>
            </a:extLst>
          </p:cNvPr>
          <p:cNvPicPr>
            <a:picLocks noChangeAspect="1"/>
          </p:cNvPicPr>
          <p:nvPr/>
        </p:nvPicPr>
        <p:blipFill>
          <a:blip r:embed="rId2"/>
          <a:stretch>
            <a:fillRect/>
          </a:stretch>
        </p:blipFill>
        <p:spPr>
          <a:xfrm>
            <a:off x="8122626" y="547141"/>
            <a:ext cx="2825880" cy="1883920"/>
          </a:xfrm>
          <a:prstGeom prst="rect">
            <a:avLst/>
          </a:prstGeom>
        </p:spPr>
      </p:pic>
    </p:spTree>
    <p:extLst>
      <p:ext uri="{BB962C8B-B14F-4D97-AF65-F5344CB8AC3E}">
        <p14:creationId xmlns:p14="http://schemas.microsoft.com/office/powerpoint/2010/main" val="7145998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FDD4C2B0-A4FE-A2A3-79A4-1798A3DD6B4A}"/>
              </a:ext>
            </a:extLst>
          </p:cNvPr>
          <p:cNvGraphicFramePr>
            <a:graphicFrameLocks noGrp="1"/>
          </p:cNvGraphicFramePr>
          <p:nvPr>
            <p:extLst>
              <p:ext uri="{D42A27DB-BD31-4B8C-83A1-F6EECF244321}">
                <p14:modId xmlns:p14="http://schemas.microsoft.com/office/powerpoint/2010/main" val="2348435233"/>
              </p:ext>
            </p:extLst>
          </p:nvPr>
        </p:nvGraphicFramePr>
        <p:xfrm>
          <a:off x="352489" y="347306"/>
          <a:ext cx="10563516" cy="6261381"/>
        </p:xfrm>
        <a:graphic>
          <a:graphicData uri="http://schemas.openxmlformats.org/drawingml/2006/table">
            <a:tbl>
              <a:tblPr firstRow="1" bandRow="1">
                <a:tableStyleId>{5C22544A-7EE6-4342-B048-85BDC9FD1C3A}</a:tableStyleId>
              </a:tblPr>
              <a:tblGrid>
                <a:gridCol w="5281758">
                  <a:extLst>
                    <a:ext uri="{9D8B030D-6E8A-4147-A177-3AD203B41FA5}">
                      <a16:colId xmlns:a16="http://schemas.microsoft.com/office/drawing/2014/main" val="2946646580"/>
                    </a:ext>
                  </a:extLst>
                </a:gridCol>
                <a:gridCol w="5281758">
                  <a:extLst>
                    <a:ext uri="{9D8B030D-6E8A-4147-A177-3AD203B41FA5}">
                      <a16:colId xmlns:a16="http://schemas.microsoft.com/office/drawing/2014/main" val="3357145007"/>
                    </a:ext>
                  </a:extLst>
                </a:gridCol>
              </a:tblGrid>
              <a:tr h="805921">
                <a:tc gridSpan="2">
                  <a:txBody>
                    <a:bodyPr/>
                    <a:lstStyle/>
                    <a:p>
                      <a:pPr lvl="0" algn="ctr">
                        <a:buNone/>
                      </a:pPr>
                      <a:r>
                        <a:rPr lang="en-US" sz="4000" b="1"/>
                        <a:t>Test Case</a:t>
                      </a:r>
                    </a:p>
                  </a:txBody>
                  <a:tcPr/>
                </a:tc>
                <a:tc hMerge="1">
                  <a:txBody>
                    <a:bodyPr/>
                    <a:lstStyle/>
                    <a:p>
                      <a:endParaRPr lang="en-US"/>
                    </a:p>
                  </a:txBody>
                  <a:tcPr/>
                </a:tc>
                <a:extLst>
                  <a:ext uri="{0D108BD9-81ED-4DB2-BD59-A6C34878D82A}">
                    <a16:rowId xmlns:a16="http://schemas.microsoft.com/office/drawing/2014/main" val="3928902365"/>
                  </a:ext>
                </a:extLst>
              </a:tr>
              <a:tr h="805921">
                <a:tc>
                  <a:txBody>
                    <a:bodyPr/>
                    <a:lstStyle/>
                    <a:p>
                      <a:r>
                        <a:rPr lang="en-US" b="1"/>
                        <a:t>Project Name: Travel Eye</a:t>
                      </a:r>
                    </a:p>
                  </a:txBody>
                  <a:tcPr/>
                </a:tc>
                <a:tc>
                  <a:txBody>
                    <a:bodyPr/>
                    <a:lstStyle/>
                    <a:p>
                      <a:r>
                        <a:rPr lang="en-US"/>
                        <a:t>Sprint Number 3</a:t>
                      </a:r>
                    </a:p>
                  </a:txBody>
                  <a:tcPr/>
                </a:tc>
                <a:extLst>
                  <a:ext uri="{0D108BD9-81ED-4DB2-BD59-A6C34878D82A}">
                    <a16:rowId xmlns:a16="http://schemas.microsoft.com/office/drawing/2014/main" val="934375994"/>
                  </a:ext>
                </a:extLst>
              </a:tr>
              <a:tr h="830718">
                <a:tc>
                  <a:txBody>
                    <a:bodyPr/>
                    <a:lstStyle/>
                    <a:p>
                      <a:r>
                        <a:rPr lang="en-US" b="1"/>
                        <a:t>Test Title:</a:t>
                      </a:r>
                      <a:r>
                        <a:rPr lang="en-US"/>
                        <a:t> Detect Wireless Signal</a:t>
                      </a:r>
                    </a:p>
                  </a:txBody>
                  <a:tcPr/>
                </a:tc>
                <a:tc>
                  <a:txBody>
                    <a:bodyPr/>
                    <a:lstStyle/>
                    <a:p>
                      <a:r>
                        <a:rPr lang="en-US" b="1"/>
                        <a:t>Test Date:</a:t>
                      </a:r>
                      <a:r>
                        <a:rPr lang="en-US"/>
                        <a:t> 11/4/2024</a:t>
                      </a:r>
                    </a:p>
                  </a:txBody>
                  <a:tcPr/>
                </a:tc>
                <a:extLst>
                  <a:ext uri="{0D108BD9-81ED-4DB2-BD59-A6C34878D82A}">
                    <a16:rowId xmlns:a16="http://schemas.microsoft.com/office/drawing/2014/main" val="369937005"/>
                  </a:ext>
                </a:extLst>
              </a:tr>
              <a:tr h="830718">
                <a:tc>
                  <a:txBody>
                    <a:bodyPr/>
                    <a:lstStyle/>
                    <a:p>
                      <a:r>
                        <a:rPr lang="en-US" b="1"/>
                        <a:t>SRS Corresponding:</a:t>
                      </a:r>
                      <a:r>
                        <a:rPr lang="en-US"/>
                        <a:t> Section 3.1.3</a:t>
                      </a:r>
                    </a:p>
                  </a:txBody>
                  <a:tcPr/>
                </a:tc>
                <a:tc>
                  <a:txBody>
                    <a:bodyPr/>
                    <a:lstStyle/>
                    <a:p>
                      <a:r>
                        <a:rPr lang="en-US" b="1"/>
                        <a:t>Test Executed by:</a:t>
                      </a:r>
                      <a:r>
                        <a:rPr lang="en-US"/>
                        <a:t> </a:t>
                      </a:r>
                      <a:r>
                        <a:rPr lang="en-US" err="1"/>
                        <a:t>TipTapType</a:t>
                      </a:r>
                    </a:p>
                  </a:txBody>
                  <a:tcPr/>
                </a:tc>
                <a:extLst>
                  <a:ext uri="{0D108BD9-81ED-4DB2-BD59-A6C34878D82A}">
                    <a16:rowId xmlns:a16="http://schemas.microsoft.com/office/drawing/2014/main" val="3260044122"/>
                  </a:ext>
                </a:extLst>
              </a:tr>
              <a:tr h="1326667">
                <a:tc gridSpan="2">
                  <a:txBody>
                    <a:bodyPr/>
                    <a:lstStyle/>
                    <a:p>
                      <a:pPr lvl="0">
                        <a:buNone/>
                      </a:pPr>
                      <a:r>
                        <a:rPr lang="en-US" b="1"/>
                        <a:t>Description:</a:t>
                      </a:r>
                      <a:r>
                        <a:rPr lang="en-US"/>
                        <a:t> Scan Various different signals to ensure that the scan will pick them up. The signal should be displayed if it could be determined, otherwise should show up as unknown. If no signal is present, there should be no signals detected. </a:t>
                      </a:r>
                    </a:p>
                  </a:txBody>
                  <a:tcPr/>
                </a:tc>
                <a:tc hMerge="1">
                  <a:txBody>
                    <a:bodyPr/>
                    <a:lstStyle/>
                    <a:p>
                      <a:endParaRPr lang="en-US"/>
                    </a:p>
                  </a:txBody>
                  <a:tcPr/>
                </a:tc>
                <a:extLst>
                  <a:ext uri="{0D108BD9-81ED-4DB2-BD59-A6C34878D82A}">
                    <a16:rowId xmlns:a16="http://schemas.microsoft.com/office/drawing/2014/main" val="1392151961"/>
                  </a:ext>
                </a:extLst>
              </a:tr>
              <a:tr h="830718">
                <a:tc gridSpan="2">
                  <a:txBody>
                    <a:bodyPr/>
                    <a:lstStyle/>
                    <a:p>
                      <a:r>
                        <a:rPr lang="en-US" b="1"/>
                        <a:t>Pre-condition (What do we assume):</a:t>
                      </a:r>
                      <a:r>
                        <a:rPr lang="en-US"/>
                        <a:t> Scan was started</a:t>
                      </a:r>
                    </a:p>
                  </a:txBody>
                  <a:tcPr/>
                </a:tc>
                <a:tc hMerge="1">
                  <a:txBody>
                    <a:bodyPr/>
                    <a:lstStyle/>
                    <a:p>
                      <a:endParaRPr lang="en-US"/>
                    </a:p>
                  </a:txBody>
                  <a:tcPr/>
                </a:tc>
                <a:extLst>
                  <a:ext uri="{0D108BD9-81ED-4DB2-BD59-A6C34878D82A}">
                    <a16:rowId xmlns:a16="http://schemas.microsoft.com/office/drawing/2014/main" val="4008151563"/>
                  </a:ext>
                </a:extLst>
              </a:tr>
              <a:tr h="830718">
                <a:tc gridSpan="2">
                  <a:txBody>
                    <a:bodyPr/>
                    <a:lstStyle/>
                    <a:p>
                      <a:r>
                        <a:rPr lang="en-US" b="1"/>
                        <a:t>Dependencies (What do we need):</a:t>
                      </a:r>
                      <a:r>
                        <a:rPr lang="en-US"/>
                        <a:t> Radio signal receiver working</a:t>
                      </a:r>
                    </a:p>
                  </a:txBody>
                  <a:tcPr/>
                </a:tc>
                <a:tc hMerge="1">
                  <a:txBody>
                    <a:bodyPr/>
                    <a:lstStyle/>
                    <a:p>
                      <a:endParaRPr lang="en-US"/>
                    </a:p>
                  </a:txBody>
                  <a:tcPr/>
                </a:tc>
                <a:extLst>
                  <a:ext uri="{0D108BD9-81ED-4DB2-BD59-A6C34878D82A}">
                    <a16:rowId xmlns:a16="http://schemas.microsoft.com/office/drawing/2014/main" val="597591753"/>
                  </a:ext>
                </a:extLst>
              </a:tr>
            </a:tbl>
          </a:graphicData>
        </a:graphic>
      </p:graphicFrame>
    </p:spTree>
    <p:extLst>
      <p:ext uri="{BB962C8B-B14F-4D97-AF65-F5344CB8AC3E}">
        <p14:creationId xmlns:p14="http://schemas.microsoft.com/office/powerpoint/2010/main" val="1181830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3BB446B-363E-B9E3-85FE-4ADD4A027B2E}"/>
              </a:ext>
            </a:extLst>
          </p:cNvPr>
          <p:cNvGraphicFramePr>
            <a:graphicFrameLocks noGrp="1"/>
          </p:cNvGraphicFramePr>
          <p:nvPr>
            <p:extLst>
              <p:ext uri="{D42A27DB-BD31-4B8C-83A1-F6EECF244321}">
                <p14:modId xmlns:p14="http://schemas.microsoft.com/office/powerpoint/2010/main" val="410305606"/>
              </p:ext>
            </p:extLst>
          </p:nvPr>
        </p:nvGraphicFramePr>
        <p:xfrm>
          <a:off x="362857" y="305836"/>
          <a:ext cx="10465057" cy="6303315"/>
        </p:xfrm>
        <a:graphic>
          <a:graphicData uri="http://schemas.openxmlformats.org/drawingml/2006/table">
            <a:tbl>
              <a:tblPr firstRow="1" bandRow="1">
                <a:tableStyleId>{5C22544A-7EE6-4342-B048-85BDC9FD1C3A}</a:tableStyleId>
              </a:tblPr>
              <a:tblGrid>
                <a:gridCol w="808653">
                  <a:extLst>
                    <a:ext uri="{9D8B030D-6E8A-4147-A177-3AD203B41FA5}">
                      <a16:colId xmlns:a16="http://schemas.microsoft.com/office/drawing/2014/main" val="3122064874"/>
                    </a:ext>
                  </a:extLst>
                </a:gridCol>
                <a:gridCol w="1917959">
                  <a:extLst>
                    <a:ext uri="{9D8B030D-6E8A-4147-A177-3AD203B41FA5}">
                      <a16:colId xmlns:a16="http://schemas.microsoft.com/office/drawing/2014/main" val="79795193"/>
                    </a:ext>
                  </a:extLst>
                </a:gridCol>
                <a:gridCol w="1959424">
                  <a:extLst>
                    <a:ext uri="{9D8B030D-6E8A-4147-A177-3AD203B41FA5}">
                      <a16:colId xmlns:a16="http://schemas.microsoft.com/office/drawing/2014/main" val="4109614845"/>
                    </a:ext>
                  </a:extLst>
                </a:gridCol>
                <a:gridCol w="1293996">
                  <a:extLst>
                    <a:ext uri="{9D8B030D-6E8A-4147-A177-3AD203B41FA5}">
                      <a16:colId xmlns:a16="http://schemas.microsoft.com/office/drawing/2014/main" val="2340728546"/>
                    </a:ext>
                  </a:extLst>
                </a:gridCol>
                <a:gridCol w="1244079">
                  <a:extLst>
                    <a:ext uri="{9D8B030D-6E8A-4147-A177-3AD203B41FA5}">
                      <a16:colId xmlns:a16="http://schemas.microsoft.com/office/drawing/2014/main" val="2036192738"/>
                    </a:ext>
                  </a:extLst>
                </a:gridCol>
                <a:gridCol w="1225458">
                  <a:extLst>
                    <a:ext uri="{9D8B030D-6E8A-4147-A177-3AD203B41FA5}">
                      <a16:colId xmlns:a16="http://schemas.microsoft.com/office/drawing/2014/main" val="4186380877"/>
                    </a:ext>
                  </a:extLst>
                </a:gridCol>
                <a:gridCol w="2015488">
                  <a:extLst>
                    <a:ext uri="{9D8B030D-6E8A-4147-A177-3AD203B41FA5}">
                      <a16:colId xmlns:a16="http://schemas.microsoft.com/office/drawing/2014/main" val="3515086517"/>
                    </a:ext>
                  </a:extLst>
                </a:gridCol>
              </a:tblGrid>
              <a:tr h="949671">
                <a:tc>
                  <a:txBody>
                    <a:bodyPr/>
                    <a:lstStyle/>
                    <a:p>
                      <a:r>
                        <a:rPr lang="en-US"/>
                        <a:t>Step</a:t>
                      </a:r>
                    </a:p>
                  </a:txBody>
                  <a:tcPr/>
                </a:tc>
                <a:tc>
                  <a:txBody>
                    <a:bodyPr/>
                    <a:lstStyle/>
                    <a:p>
                      <a:r>
                        <a:rPr lang="en-US"/>
                        <a:t>Test Steps</a:t>
                      </a:r>
                    </a:p>
                  </a:txBody>
                  <a:tcPr/>
                </a:tc>
                <a:tc>
                  <a:txBody>
                    <a:bodyPr/>
                    <a:lstStyle/>
                    <a:p>
                      <a:r>
                        <a:rPr lang="en-US"/>
                        <a:t>Test Data</a:t>
                      </a:r>
                    </a:p>
                  </a:txBody>
                  <a:tcPr/>
                </a:tc>
                <a:tc>
                  <a:txBody>
                    <a:bodyPr/>
                    <a:lstStyle/>
                    <a:p>
                      <a:r>
                        <a:rPr lang="en-US"/>
                        <a:t>Expected Results</a:t>
                      </a:r>
                    </a:p>
                  </a:txBody>
                  <a:tcPr/>
                </a:tc>
                <a:tc>
                  <a:txBody>
                    <a:bodyPr/>
                    <a:lstStyle/>
                    <a:p>
                      <a:r>
                        <a:rPr lang="en-US"/>
                        <a:t>Actual Results</a:t>
                      </a:r>
                    </a:p>
                  </a:txBody>
                  <a:tcPr/>
                </a:tc>
                <a:tc>
                  <a:txBody>
                    <a:bodyPr/>
                    <a:lstStyle/>
                    <a:p>
                      <a:r>
                        <a:rPr lang="en-US"/>
                        <a:t>Status </a:t>
                      </a:r>
                    </a:p>
                  </a:txBody>
                  <a:tcPr/>
                </a:tc>
                <a:tc>
                  <a:txBody>
                    <a:bodyPr/>
                    <a:lstStyle/>
                    <a:p>
                      <a:r>
                        <a:rPr lang="en-US"/>
                        <a:t>Notes</a:t>
                      </a:r>
                    </a:p>
                  </a:txBody>
                  <a:tcPr/>
                </a:tc>
                <a:extLst>
                  <a:ext uri="{0D108BD9-81ED-4DB2-BD59-A6C34878D82A}">
                    <a16:rowId xmlns:a16="http://schemas.microsoft.com/office/drawing/2014/main" val="3271491519"/>
                  </a:ext>
                </a:extLst>
              </a:tr>
              <a:tr h="1221003">
                <a:tc>
                  <a:txBody>
                    <a:bodyPr/>
                    <a:lstStyle/>
                    <a:p>
                      <a:r>
                        <a:rPr lang="en-US"/>
                        <a:t>1.</a:t>
                      </a:r>
                    </a:p>
                  </a:txBody>
                  <a:tcPr/>
                </a:tc>
                <a:tc>
                  <a:txBody>
                    <a:bodyPr/>
                    <a:lstStyle/>
                    <a:p>
                      <a:r>
                        <a:rPr lang="en-US"/>
                        <a:t>Scan for signal from Flipper Zero</a:t>
                      </a:r>
                    </a:p>
                  </a:txBody>
                  <a:tcPr/>
                </a:tc>
                <a:tc>
                  <a:txBody>
                    <a:bodyPr/>
                    <a:lstStyle/>
                    <a:p>
                      <a:r>
                        <a:rPr lang="en-US"/>
                        <a:t>Set frequency sent from Flipper Zero</a:t>
                      </a:r>
                    </a:p>
                  </a:txBody>
                  <a:tcPr/>
                </a:tc>
                <a:tc>
                  <a:txBody>
                    <a:bodyPr/>
                    <a:lstStyle/>
                    <a:p>
                      <a:r>
                        <a:rPr lang="en-US"/>
                        <a:t>Signal is found</a:t>
                      </a:r>
                    </a:p>
                  </a:txBody>
                  <a:tcPr/>
                </a:tc>
                <a:tc>
                  <a:txBody>
                    <a:bodyPr/>
                    <a:lstStyle/>
                    <a:p>
                      <a:r>
                        <a:rPr lang="en-US"/>
                        <a:t>Signal is found</a:t>
                      </a:r>
                    </a:p>
                  </a:txBody>
                  <a:tcPr/>
                </a:tc>
                <a:tc>
                  <a:txBody>
                    <a:bodyPr/>
                    <a:lstStyle/>
                    <a:p>
                      <a:r>
                        <a:rPr lang="en-US"/>
                        <a:t>Pass</a:t>
                      </a:r>
                    </a:p>
                  </a:txBody>
                  <a:tcPr/>
                </a:tc>
                <a:tc>
                  <a:txBody>
                    <a:bodyPr/>
                    <a:lstStyle/>
                    <a:p>
                      <a:r>
                        <a:rPr lang="en-US"/>
                        <a:t>N/A</a:t>
                      </a:r>
                    </a:p>
                  </a:txBody>
                  <a:tcPr/>
                </a:tc>
                <a:extLst>
                  <a:ext uri="{0D108BD9-81ED-4DB2-BD59-A6C34878D82A}">
                    <a16:rowId xmlns:a16="http://schemas.microsoft.com/office/drawing/2014/main" val="3066422357"/>
                  </a:ext>
                </a:extLst>
              </a:tr>
              <a:tr h="1596706">
                <a:tc>
                  <a:txBody>
                    <a:bodyPr/>
                    <a:lstStyle/>
                    <a:p>
                      <a:r>
                        <a:rPr lang="en-US"/>
                        <a:t>2.</a:t>
                      </a:r>
                    </a:p>
                  </a:txBody>
                  <a:tcPr/>
                </a:tc>
                <a:tc>
                  <a:txBody>
                    <a:bodyPr/>
                    <a:lstStyle/>
                    <a:p>
                      <a:r>
                        <a:rPr lang="en-US"/>
                        <a:t>Scan for signal from camera/microphone</a:t>
                      </a:r>
                    </a:p>
                  </a:txBody>
                  <a:tcPr/>
                </a:tc>
                <a:tc>
                  <a:txBody>
                    <a:bodyPr/>
                    <a:lstStyle/>
                    <a:p>
                      <a:r>
                        <a:rPr lang="en-US"/>
                        <a:t>Camera which emits a frequency</a:t>
                      </a:r>
                    </a:p>
                  </a:txBody>
                  <a:tcPr/>
                </a:tc>
                <a:tc>
                  <a:txBody>
                    <a:bodyPr/>
                    <a:lstStyle/>
                    <a:p>
                      <a:r>
                        <a:rPr lang="en-US"/>
                        <a:t>Signal is found</a:t>
                      </a:r>
                    </a:p>
                  </a:txBody>
                  <a:tcPr/>
                </a:tc>
                <a:tc>
                  <a:txBody>
                    <a:bodyPr/>
                    <a:lstStyle/>
                    <a:p>
                      <a:r>
                        <a:rPr lang="en-US"/>
                        <a:t>Signal is found</a:t>
                      </a:r>
                    </a:p>
                  </a:txBody>
                  <a:tcPr/>
                </a:tc>
                <a:tc>
                  <a:txBody>
                    <a:bodyPr/>
                    <a:lstStyle/>
                    <a:p>
                      <a:r>
                        <a:rPr lang="en-US"/>
                        <a:t>Pass</a:t>
                      </a:r>
                    </a:p>
                  </a:txBody>
                  <a:tcPr/>
                </a:tc>
                <a:tc>
                  <a:txBody>
                    <a:bodyPr/>
                    <a:lstStyle/>
                    <a:p>
                      <a:r>
                        <a:rPr lang="en-US"/>
                        <a:t>N/A</a:t>
                      </a:r>
                    </a:p>
                  </a:txBody>
                  <a:tcPr/>
                </a:tc>
                <a:extLst>
                  <a:ext uri="{0D108BD9-81ED-4DB2-BD59-A6C34878D82A}">
                    <a16:rowId xmlns:a16="http://schemas.microsoft.com/office/drawing/2014/main" val="267189400"/>
                  </a:ext>
                </a:extLst>
              </a:tr>
              <a:tr h="1221003">
                <a:tc>
                  <a:txBody>
                    <a:bodyPr/>
                    <a:lstStyle/>
                    <a:p>
                      <a:r>
                        <a:rPr lang="en-US"/>
                        <a:t>3.</a:t>
                      </a:r>
                    </a:p>
                  </a:txBody>
                  <a:tcPr/>
                </a:tc>
                <a:tc>
                  <a:txBody>
                    <a:bodyPr/>
                    <a:lstStyle/>
                    <a:p>
                      <a:r>
                        <a:rPr lang="en-US"/>
                        <a:t>Scan when no signal is present</a:t>
                      </a:r>
                    </a:p>
                  </a:txBody>
                  <a:tcPr/>
                </a:tc>
                <a:tc>
                  <a:txBody>
                    <a:bodyPr/>
                    <a:lstStyle/>
                    <a:p>
                      <a:r>
                        <a:rPr lang="en-US"/>
                        <a:t>N/A</a:t>
                      </a:r>
                    </a:p>
                  </a:txBody>
                  <a:tcPr/>
                </a:tc>
                <a:tc>
                  <a:txBody>
                    <a:bodyPr/>
                    <a:lstStyle/>
                    <a:p>
                      <a:r>
                        <a:rPr lang="en-US"/>
                        <a:t>No signal found</a:t>
                      </a:r>
                    </a:p>
                  </a:txBody>
                  <a:tcPr/>
                </a:tc>
                <a:tc>
                  <a:txBody>
                    <a:bodyPr/>
                    <a:lstStyle/>
                    <a:p>
                      <a:r>
                        <a:rPr lang="en-US"/>
                        <a:t>No signal found</a:t>
                      </a:r>
                    </a:p>
                  </a:txBody>
                  <a:tcPr/>
                </a:tc>
                <a:tc>
                  <a:txBody>
                    <a:bodyPr/>
                    <a:lstStyle/>
                    <a:p>
                      <a:r>
                        <a:rPr lang="en-US"/>
                        <a:t>Pass</a:t>
                      </a:r>
                    </a:p>
                  </a:txBody>
                  <a:tcPr/>
                </a:tc>
                <a:tc>
                  <a:txBody>
                    <a:bodyPr/>
                    <a:lstStyle/>
                    <a:p>
                      <a:r>
                        <a:rPr lang="en-US"/>
                        <a:t>N/A</a:t>
                      </a:r>
                    </a:p>
                  </a:txBody>
                  <a:tcPr/>
                </a:tc>
                <a:extLst>
                  <a:ext uri="{0D108BD9-81ED-4DB2-BD59-A6C34878D82A}">
                    <a16:rowId xmlns:a16="http://schemas.microsoft.com/office/drawing/2014/main" val="217338520"/>
                  </a:ext>
                </a:extLst>
              </a:tr>
              <a:tr h="1314932">
                <a:tc>
                  <a:txBody>
                    <a:bodyPr/>
                    <a:lstStyle/>
                    <a:p>
                      <a:r>
                        <a:rPr lang="en-US"/>
                        <a:t>4.</a:t>
                      </a:r>
                    </a:p>
                  </a:txBody>
                  <a:tcPr/>
                </a:tc>
                <a:tc>
                  <a:txBody>
                    <a:bodyPr/>
                    <a:lstStyle/>
                    <a:p>
                      <a:r>
                        <a:rPr lang="en-US"/>
                        <a:t>Scan when signal is in another room</a:t>
                      </a:r>
                    </a:p>
                  </a:txBody>
                  <a:tcPr/>
                </a:tc>
                <a:tc>
                  <a:txBody>
                    <a:bodyPr/>
                    <a:lstStyle/>
                    <a:p>
                      <a:r>
                        <a:rPr lang="en-US"/>
                        <a:t>Set frequency sent from Flipper Zero</a:t>
                      </a:r>
                    </a:p>
                  </a:txBody>
                  <a:tcPr/>
                </a:tc>
                <a:tc>
                  <a:txBody>
                    <a:bodyPr/>
                    <a:lstStyle/>
                    <a:p>
                      <a:r>
                        <a:rPr lang="en-US"/>
                        <a:t>Signal is found</a:t>
                      </a:r>
                    </a:p>
                  </a:txBody>
                  <a:tcPr/>
                </a:tc>
                <a:tc>
                  <a:txBody>
                    <a:bodyPr/>
                    <a:lstStyle/>
                    <a:p>
                      <a:r>
                        <a:rPr lang="en-US"/>
                        <a:t>No signal found</a:t>
                      </a:r>
                    </a:p>
                  </a:txBody>
                  <a:tcPr/>
                </a:tc>
                <a:tc>
                  <a:txBody>
                    <a:bodyPr/>
                    <a:lstStyle/>
                    <a:p>
                      <a:r>
                        <a:rPr lang="en-US"/>
                        <a:t>Fail</a:t>
                      </a:r>
                    </a:p>
                  </a:txBody>
                  <a:tcPr/>
                </a:tc>
                <a:tc>
                  <a:txBody>
                    <a:bodyPr/>
                    <a:lstStyle/>
                    <a:p>
                      <a:r>
                        <a:rPr lang="en-US"/>
                        <a:t>The Flipper Zero does not work from a far distance</a:t>
                      </a:r>
                    </a:p>
                  </a:txBody>
                  <a:tcPr/>
                </a:tc>
                <a:extLst>
                  <a:ext uri="{0D108BD9-81ED-4DB2-BD59-A6C34878D82A}">
                    <a16:rowId xmlns:a16="http://schemas.microsoft.com/office/drawing/2014/main" val="3151278549"/>
                  </a:ext>
                </a:extLst>
              </a:tr>
            </a:tbl>
          </a:graphicData>
        </a:graphic>
      </p:graphicFrame>
    </p:spTree>
    <p:extLst>
      <p:ext uri="{BB962C8B-B14F-4D97-AF65-F5344CB8AC3E}">
        <p14:creationId xmlns:p14="http://schemas.microsoft.com/office/powerpoint/2010/main" val="2547052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EAE74-3F63-506E-E4ED-9F70F2E47EAA}"/>
              </a:ext>
            </a:extLst>
          </p:cNvPr>
          <p:cNvSpPr>
            <a:spLocks noGrp="1"/>
          </p:cNvSpPr>
          <p:nvPr>
            <p:ph type="title"/>
          </p:nvPr>
        </p:nvSpPr>
        <p:spPr/>
        <p:txBody>
          <a:bodyPr/>
          <a:lstStyle/>
          <a:p>
            <a:r>
              <a:rPr lang="en-US"/>
              <a:t>High Level Requirements</a:t>
            </a:r>
          </a:p>
        </p:txBody>
      </p:sp>
      <p:sp>
        <p:nvSpPr>
          <p:cNvPr id="3" name="Content Placeholder 2">
            <a:extLst>
              <a:ext uri="{FF2B5EF4-FFF2-40B4-BE49-F238E27FC236}">
                <a16:creationId xmlns:a16="http://schemas.microsoft.com/office/drawing/2014/main" id="{566670CA-B879-56AA-D0E7-C614604A655D}"/>
              </a:ext>
            </a:extLst>
          </p:cNvPr>
          <p:cNvSpPr>
            <a:spLocks noGrp="1"/>
          </p:cNvSpPr>
          <p:nvPr>
            <p:ph idx="1"/>
          </p:nvPr>
        </p:nvSpPr>
        <p:spPr>
          <a:xfrm>
            <a:off x="558800" y="2119240"/>
            <a:ext cx="10515600" cy="4351338"/>
          </a:xfrm>
        </p:spPr>
        <p:txBody>
          <a:bodyPr vert="horz" lIns="91440" tIns="45720" rIns="91440" bIns="45720" rtlCol="0" anchor="t">
            <a:normAutofit/>
          </a:bodyPr>
          <a:lstStyle/>
          <a:p>
            <a:pPr marL="514350" indent="-514350">
              <a:buAutoNum type="arabicPeriod"/>
            </a:pPr>
            <a:r>
              <a:rPr lang="en-US" sz="3200"/>
              <a:t>Allow users to scan a room for wireless signals to help find any hidden surveillance devices</a:t>
            </a:r>
          </a:p>
          <a:p>
            <a:pPr marL="514350" indent="-514350">
              <a:buAutoNum type="arabicPeriod"/>
            </a:pPr>
            <a:r>
              <a:rPr lang="en-US" sz="3200"/>
              <a:t>Provide information to aid in finding hidden devices as well as how to possibly disable them</a:t>
            </a:r>
          </a:p>
          <a:p>
            <a:pPr marL="514350" indent="-514350">
              <a:buAutoNum type="arabicPeriod"/>
            </a:pPr>
            <a:r>
              <a:rPr lang="en-US" sz="3200"/>
              <a:t>Have this contained in one portable device that is easy to use a requires little technical knowledge</a:t>
            </a:r>
          </a:p>
          <a:p>
            <a:pPr marL="514350" indent="-514350">
              <a:buAutoNum type="arabicPeriod"/>
            </a:pPr>
            <a:endParaRPr lang="en-US"/>
          </a:p>
        </p:txBody>
      </p:sp>
    </p:spTree>
    <p:extLst>
      <p:ext uri="{BB962C8B-B14F-4D97-AF65-F5344CB8AC3E}">
        <p14:creationId xmlns:p14="http://schemas.microsoft.com/office/powerpoint/2010/main" val="36239215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99958-5810-8298-A6AD-392D7AA38204}"/>
              </a:ext>
            </a:extLst>
          </p:cNvPr>
          <p:cNvSpPr>
            <a:spLocks noGrp="1"/>
          </p:cNvSpPr>
          <p:nvPr>
            <p:ph type="title"/>
          </p:nvPr>
        </p:nvSpPr>
        <p:spPr>
          <a:xfrm>
            <a:off x="1261872" y="120227"/>
            <a:ext cx="9692640" cy="1325562"/>
          </a:xfrm>
        </p:spPr>
        <p:txBody>
          <a:bodyPr/>
          <a:lstStyle/>
          <a:p>
            <a:r>
              <a:rPr lang="en-US"/>
              <a:t>Tool Teaser</a:t>
            </a:r>
          </a:p>
        </p:txBody>
      </p:sp>
      <p:sp>
        <p:nvSpPr>
          <p:cNvPr id="3" name="Content Placeholder 2">
            <a:extLst>
              <a:ext uri="{FF2B5EF4-FFF2-40B4-BE49-F238E27FC236}">
                <a16:creationId xmlns:a16="http://schemas.microsoft.com/office/drawing/2014/main" id="{7C85B8FB-1957-86F8-0D04-5F14A03A7876}"/>
              </a:ext>
            </a:extLst>
          </p:cNvPr>
          <p:cNvSpPr>
            <a:spLocks noGrp="1"/>
          </p:cNvSpPr>
          <p:nvPr>
            <p:ph idx="1"/>
          </p:nvPr>
        </p:nvSpPr>
        <p:spPr>
          <a:xfrm>
            <a:off x="1261872" y="1828800"/>
            <a:ext cx="8595360" cy="4351337"/>
          </a:xfrm>
        </p:spPr>
        <p:txBody>
          <a:bodyPr vert="horz" lIns="91440" tIns="45720" rIns="91440" bIns="45720" rtlCol="0" anchor="t">
            <a:normAutofit/>
          </a:bodyPr>
          <a:lstStyle/>
          <a:p>
            <a:r>
              <a:rPr lang="en-US" sz="2800"/>
              <a:t>Fusion</a:t>
            </a:r>
            <a:endParaRPr lang="en-US"/>
          </a:p>
          <a:p>
            <a:pPr lvl="1">
              <a:buFont typeface="Courier New,monospace" panose="020B0604020202020204" pitchFamily="34" charset="0"/>
              <a:buChar char="o"/>
            </a:pPr>
            <a:r>
              <a:rPr lang="en-US" sz="2400" b="1"/>
              <a:t>We used the software for designing a custom case</a:t>
            </a:r>
          </a:p>
          <a:p>
            <a:pPr lvl="1">
              <a:buFont typeface="Courier New,monospace" panose="020B0604020202020204" pitchFamily="34" charset="0"/>
              <a:buChar char="o"/>
            </a:pPr>
            <a:r>
              <a:rPr lang="en-US" sz="2400"/>
              <a:t>Developed by Autodesk </a:t>
            </a:r>
          </a:p>
          <a:p>
            <a:pPr lvl="1">
              <a:buFont typeface="Courier New,monospace" panose="020B0604020202020204" pitchFamily="34" charset="0"/>
              <a:buChar char="o"/>
            </a:pPr>
            <a:endParaRPr lang="en-US" sz="2400"/>
          </a:p>
          <a:p>
            <a:r>
              <a:rPr lang="en-US" sz="2800"/>
              <a:t>How it benefitted our project</a:t>
            </a:r>
          </a:p>
          <a:p>
            <a:pPr lvl="1">
              <a:buFont typeface="Courier New,monospace" panose="020B0604020202020204" pitchFamily="34" charset="0"/>
              <a:buChar char="o"/>
            </a:pPr>
            <a:r>
              <a:rPr lang="en-US" sz="2400"/>
              <a:t>Enabled precision case design</a:t>
            </a:r>
          </a:p>
          <a:p>
            <a:pPr lvl="1">
              <a:buFont typeface="Courier New,monospace" panose="020B0604020202020204" pitchFamily="34" charset="0"/>
              <a:buChar char="o"/>
            </a:pPr>
            <a:r>
              <a:rPr lang="en-US" sz="2400"/>
              <a:t>There were many tools available to help aid in designing the case.</a:t>
            </a:r>
          </a:p>
          <a:p>
            <a:pPr lvl="1">
              <a:buFont typeface="Courier New,monospace" panose="020B0604020202020204" pitchFamily="34" charset="0"/>
              <a:buChar char="o"/>
            </a:pPr>
            <a:r>
              <a:rPr lang="en-US" sz="2400"/>
              <a:t>Helpful for creating new iterations of the case</a:t>
            </a:r>
          </a:p>
          <a:p>
            <a:pPr lvl="1">
              <a:buFont typeface="Courier New,monospace" panose="020B0604020202020204" pitchFamily="34" charset="0"/>
              <a:buChar char="o"/>
            </a:pPr>
            <a:r>
              <a:rPr lang="en-US" sz="2400" b="1"/>
              <a:t>Great software for 3d printing</a:t>
            </a:r>
          </a:p>
          <a:p>
            <a:endParaRPr lang="en-US"/>
          </a:p>
        </p:txBody>
      </p:sp>
      <p:pic>
        <p:nvPicPr>
          <p:cNvPr id="4" name="Picture 3" descr="Autodesk Fusion 360 Logo - PNG Logo Vector Brand Downloads (SVG, EPS)">
            <a:extLst>
              <a:ext uri="{FF2B5EF4-FFF2-40B4-BE49-F238E27FC236}">
                <a16:creationId xmlns:a16="http://schemas.microsoft.com/office/drawing/2014/main" id="{8A07C96B-A589-C315-9ABC-665053243E74}"/>
              </a:ext>
            </a:extLst>
          </p:cNvPr>
          <p:cNvPicPr>
            <a:picLocks noChangeAspect="1"/>
          </p:cNvPicPr>
          <p:nvPr/>
        </p:nvPicPr>
        <p:blipFill>
          <a:blip r:embed="rId2"/>
          <a:stretch>
            <a:fillRect/>
          </a:stretch>
        </p:blipFill>
        <p:spPr>
          <a:xfrm>
            <a:off x="6402137" y="336550"/>
            <a:ext cx="2743200" cy="1714500"/>
          </a:xfrm>
          <a:prstGeom prst="rect">
            <a:avLst/>
          </a:prstGeom>
        </p:spPr>
      </p:pic>
    </p:spTree>
    <p:extLst>
      <p:ext uri="{BB962C8B-B14F-4D97-AF65-F5344CB8AC3E}">
        <p14:creationId xmlns:p14="http://schemas.microsoft.com/office/powerpoint/2010/main" val="3260300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E86A9-64E1-106D-202A-4AD96100B9F1}"/>
              </a:ext>
            </a:extLst>
          </p:cNvPr>
          <p:cNvSpPr>
            <a:spLocks noGrp="1"/>
          </p:cNvSpPr>
          <p:nvPr>
            <p:ph type="title"/>
          </p:nvPr>
        </p:nvSpPr>
        <p:spPr>
          <a:xfrm>
            <a:off x="291325" y="-492493"/>
            <a:ext cx="9692640" cy="1325562"/>
          </a:xfrm>
        </p:spPr>
        <p:txBody>
          <a:bodyPr/>
          <a:lstStyle/>
          <a:p>
            <a:r>
              <a:rPr lang="en-US"/>
              <a:t>Fusion 360</a:t>
            </a:r>
          </a:p>
        </p:txBody>
      </p:sp>
      <p:pic>
        <p:nvPicPr>
          <p:cNvPr id="5" name="Picture 4" descr="A computer screen shot of a computer generated object&#10;&#10;Description automatically generated">
            <a:extLst>
              <a:ext uri="{FF2B5EF4-FFF2-40B4-BE49-F238E27FC236}">
                <a16:creationId xmlns:a16="http://schemas.microsoft.com/office/drawing/2014/main" id="{AECC89EE-50CD-961C-322A-298F4C251DE9}"/>
              </a:ext>
            </a:extLst>
          </p:cNvPr>
          <p:cNvPicPr>
            <a:picLocks noChangeAspect="1"/>
          </p:cNvPicPr>
          <p:nvPr/>
        </p:nvPicPr>
        <p:blipFill>
          <a:blip r:embed="rId2"/>
          <a:stretch>
            <a:fillRect/>
          </a:stretch>
        </p:blipFill>
        <p:spPr>
          <a:xfrm>
            <a:off x="121504" y="833754"/>
            <a:ext cx="11114802" cy="5607585"/>
          </a:xfrm>
          <a:prstGeom prst="rect">
            <a:avLst/>
          </a:prstGeom>
        </p:spPr>
      </p:pic>
    </p:spTree>
    <p:extLst>
      <p:ext uri="{BB962C8B-B14F-4D97-AF65-F5344CB8AC3E}">
        <p14:creationId xmlns:p14="http://schemas.microsoft.com/office/powerpoint/2010/main" val="26838381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43D05-3E46-C144-BED8-CB5AF33C9438}"/>
              </a:ext>
            </a:extLst>
          </p:cNvPr>
          <p:cNvSpPr>
            <a:spLocks noGrp="1"/>
          </p:cNvSpPr>
          <p:nvPr>
            <p:ph type="title"/>
          </p:nvPr>
        </p:nvSpPr>
        <p:spPr>
          <a:xfrm>
            <a:off x="1244939" y="1693"/>
            <a:ext cx="9692640" cy="1325562"/>
          </a:xfrm>
        </p:spPr>
        <p:txBody>
          <a:bodyPr/>
          <a:lstStyle/>
          <a:p>
            <a:r>
              <a:rPr lang="en-US"/>
              <a:t>Demo</a:t>
            </a:r>
          </a:p>
        </p:txBody>
      </p:sp>
      <p:sp>
        <p:nvSpPr>
          <p:cNvPr id="3" name="Content Placeholder 2">
            <a:extLst>
              <a:ext uri="{FF2B5EF4-FFF2-40B4-BE49-F238E27FC236}">
                <a16:creationId xmlns:a16="http://schemas.microsoft.com/office/drawing/2014/main" id="{32DABE9E-C14D-98EA-E4E3-D7F6CEE0B109}"/>
              </a:ext>
            </a:extLst>
          </p:cNvPr>
          <p:cNvSpPr>
            <a:spLocks noGrp="1"/>
          </p:cNvSpPr>
          <p:nvPr>
            <p:ph sz="half" idx="1"/>
          </p:nvPr>
        </p:nvSpPr>
        <p:spPr/>
        <p:txBody>
          <a:bodyPr vert="horz" lIns="91440" tIns="45720" rIns="91440" bIns="45720" rtlCol="0" anchor="t">
            <a:normAutofit lnSpcReduction="10000"/>
          </a:bodyPr>
          <a:lstStyle/>
          <a:p>
            <a:pPr marL="0" indent="0" algn="ctr">
              <a:buNone/>
            </a:pPr>
            <a:r>
              <a:rPr lang="en-US" dirty="0"/>
              <a:t>Flipper Zero</a:t>
            </a:r>
          </a:p>
          <a:p>
            <a:pPr marL="0" indent="0" algn="ctr">
              <a:buNone/>
            </a:pPr>
            <a:r>
              <a:rPr lang="en-US" dirty="0"/>
              <a:t>433.92 MHz</a:t>
            </a:r>
          </a:p>
        </p:txBody>
      </p:sp>
      <p:sp>
        <p:nvSpPr>
          <p:cNvPr id="4" name="Content Placeholder 3">
            <a:extLst>
              <a:ext uri="{FF2B5EF4-FFF2-40B4-BE49-F238E27FC236}">
                <a16:creationId xmlns:a16="http://schemas.microsoft.com/office/drawing/2014/main" id="{AE7B17C2-CD59-8D12-57CD-23693CED244A}"/>
              </a:ext>
            </a:extLst>
          </p:cNvPr>
          <p:cNvSpPr>
            <a:spLocks noGrp="1"/>
          </p:cNvSpPr>
          <p:nvPr>
            <p:ph sz="half" idx="2"/>
          </p:nvPr>
        </p:nvSpPr>
        <p:spPr/>
        <p:txBody>
          <a:bodyPr vert="horz" lIns="91440" tIns="45720" rIns="91440" bIns="45720" rtlCol="0" anchor="t">
            <a:normAutofit lnSpcReduction="10000"/>
          </a:bodyPr>
          <a:lstStyle/>
          <a:p>
            <a:pPr marL="0" indent="0">
              <a:buNone/>
            </a:pPr>
            <a:r>
              <a:rPr lang="en-US" sz="2800" dirty="0"/>
              <a:t>The device will pick up the signal when it is being sent</a:t>
            </a:r>
          </a:p>
          <a:p>
            <a:pPr marL="0" indent="0">
              <a:buNone/>
            </a:pPr>
            <a:endParaRPr lang="en-US" sz="2800"/>
          </a:p>
          <a:p>
            <a:pPr marL="0" indent="0">
              <a:buNone/>
            </a:pPr>
            <a:r>
              <a:rPr lang="en-US" sz="2800" dirty="0"/>
              <a:t>Watch how the strength changes as it gets closer and farther away</a:t>
            </a:r>
          </a:p>
          <a:p>
            <a:pPr marL="0" indent="0">
              <a:buNone/>
            </a:pPr>
            <a:endParaRPr lang="en-US" sz="2800" dirty="0"/>
          </a:p>
          <a:p>
            <a:pPr marL="0" indent="0">
              <a:buNone/>
            </a:pPr>
            <a:r>
              <a:rPr lang="en-US" sz="2800" dirty="0">
                <a:hlinkClick r:id="rId2"/>
              </a:rPr>
              <a:t>Video Backup</a:t>
            </a:r>
            <a:endParaRPr lang="en-US" sz="2800" dirty="0"/>
          </a:p>
        </p:txBody>
      </p:sp>
      <p:pic>
        <p:nvPicPr>
          <p:cNvPr id="6" name="Content Placeholder 3" descr="Flipper Zero - Flipper Shop">
            <a:extLst>
              <a:ext uri="{FF2B5EF4-FFF2-40B4-BE49-F238E27FC236}">
                <a16:creationId xmlns:a16="http://schemas.microsoft.com/office/drawing/2014/main" id="{17ED3B10-6AC0-9D3A-967E-A03B766D684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991535" y="2371056"/>
            <a:ext cx="4353558" cy="4351338"/>
          </a:xfrm>
          <a:prstGeom prst="rect">
            <a:avLst/>
          </a:prstGeom>
        </p:spPr>
      </p:pic>
    </p:spTree>
    <p:extLst>
      <p:ext uri="{BB962C8B-B14F-4D97-AF65-F5344CB8AC3E}">
        <p14:creationId xmlns:p14="http://schemas.microsoft.com/office/powerpoint/2010/main" val="19656801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2B08B-C44F-8EA9-BC31-808910D97358}"/>
              </a:ext>
            </a:extLst>
          </p:cNvPr>
          <p:cNvSpPr>
            <a:spLocks noGrp="1"/>
          </p:cNvSpPr>
          <p:nvPr>
            <p:ph type="title"/>
          </p:nvPr>
        </p:nvSpPr>
        <p:spPr>
          <a:xfrm>
            <a:off x="844777" y="-3208"/>
            <a:ext cx="9692640" cy="1325562"/>
          </a:xfrm>
        </p:spPr>
        <p:txBody>
          <a:bodyPr/>
          <a:lstStyle/>
          <a:p>
            <a:r>
              <a:rPr lang="en-US"/>
              <a:t>Lessons Learned</a:t>
            </a:r>
            <a:endParaRPr lang="en-US" sz="1800" i="1" u="sng"/>
          </a:p>
        </p:txBody>
      </p:sp>
      <p:sp>
        <p:nvSpPr>
          <p:cNvPr id="3" name="Content Placeholder 2">
            <a:extLst>
              <a:ext uri="{FF2B5EF4-FFF2-40B4-BE49-F238E27FC236}">
                <a16:creationId xmlns:a16="http://schemas.microsoft.com/office/drawing/2014/main" id="{1F5ACCE0-8342-BDAF-52C3-667913515061}"/>
              </a:ext>
            </a:extLst>
          </p:cNvPr>
          <p:cNvSpPr>
            <a:spLocks noGrp="1"/>
          </p:cNvSpPr>
          <p:nvPr>
            <p:ph idx="1"/>
          </p:nvPr>
        </p:nvSpPr>
        <p:spPr>
          <a:xfrm>
            <a:off x="737359" y="1318775"/>
            <a:ext cx="10515600" cy="5678593"/>
          </a:xfrm>
        </p:spPr>
        <p:txBody>
          <a:bodyPr vert="horz" lIns="91440" tIns="45720" rIns="91440" bIns="45720" rtlCol="0" anchor="t">
            <a:normAutofit/>
          </a:bodyPr>
          <a:lstStyle/>
          <a:p>
            <a:pPr>
              <a:lnSpc>
                <a:spcPct val="200000"/>
              </a:lnSpc>
            </a:pPr>
            <a:r>
              <a:rPr lang="en-US" sz="3200" dirty="0"/>
              <a:t>Biggest challenges/roadblocks</a:t>
            </a:r>
          </a:p>
          <a:p>
            <a:pPr lvl="1">
              <a:lnSpc>
                <a:spcPct val="200000"/>
              </a:lnSpc>
              <a:buFont typeface="Arial" pitchFamily="18" charset="2"/>
              <a:buChar char="•"/>
            </a:pPr>
            <a:r>
              <a:rPr lang="en-US" sz="2000" dirty="0"/>
              <a:t>Communication</a:t>
            </a:r>
          </a:p>
          <a:p>
            <a:pPr lvl="1">
              <a:lnSpc>
                <a:spcPct val="200000"/>
              </a:lnSpc>
              <a:buFont typeface="Arial" panose="020B0604020202020204" pitchFamily="34" charset="0"/>
              <a:buChar char="•"/>
            </a:pPr>
            <a:r>
              <a:rPr lang="en-US" sz="2000" dirty="0"/>
              <a:t>Starting things early</a:t>
            </a:r>
          </a:p>
          <a:p>
            <a:pPr lvl="1">
              <a:lnSpc>
                <a:spcPct val="200000"/>
              </a:lnSpc>
              <a:buFont typeface="Arial" panose="020B0604020202020204" pitchFamily="34" charset="0"/>
              <a:buChar char="•"/>
            </a:pPr>
            <a:r>
              <a:rPr lang="en-US" sz="2000" dirty="0"/>
              <a:t>Difficulty testing on device</a:t>
            </a:r>
          </a:p>
          <a:p>
            <a:pPr lvl="1">
              <a:lnSpc>
                <a:spcPct val="200000"/>
              </a:lnSpc>
              <a:buFont typeface="Arial" panose="020B0604020202020204" pitchFamily="34" charset="0"/>
              <a:buChar char="•"/>
            </a:pPr>
            <a:r>
              <a:rPr lang="en-US" sz="2000" dirty="0"/>
              <a:t>Importance of having 2 test devices</a:t>
            </a:r>
          </a:p>
          <a:p>
            <a:pPr lvl="1">
              <a:lnSpc>
                <a:spcPct val="200000"/>
              </a:lnSpc>
              <a:buFont typeface="Arial" panose="020B0604020202020204" pitchFamily="34" charset="0"/>
              <a:buChar char="•"/>
            </a:pPr>
            <a:r>
              <a:rPr lang="en-US" sz="2000" dirty="0">
                <a:solidFill>
                  <a:srgbClr val="262626"/>
                </a:solidFill>
              </a:rPr>
              <a:t>Python UI formatting issues with </a:t>
            </a:r>
            <a:r>
              <a:rPr lang="en-US" sz="2000" dirty="0" err="1">
                <a:solidFill>
                  <a:srgbClr val="262626"/>
                </a:solidFill>
              </a:rPr>
              <a:t>Tkinter</a:t>
            </a:r>
            <a:endParaRPr lang="en-US" sz="2000" dirty="0">
              <a:solidFill>
                <a:srgbClr val="262626"/>
              </a:solidFill>
            </a:endParaRPr>
          </a:p>
          <a:p>
            <a:pPr lvl="1">
              <a:lnSpc>
                <a:spcPct val="200000"/>
              </a:lnSpc>
              <a:buFont typeface="Arial" panose="020B0604020202020204" pitchFamily="34" charset="0"/>
              <a:buChar char="•"/>
            </a:pPr>
            <a:endParaRPr lang="en-US" sz="2000">
              <a:solidFill>
                <a:srgbClr val="262626"/>
              </a:solidFill>
            </a:endParaRPr>
          </a:p>
          <a:p>
            <a:pPr lvl="1"/>
            <a:endParaRPr lang="en-US">
              <a:solidFill>
                <a:srgbClr val="262626"/>
              </a:solidFill>
            </a:endParaRPr>
          </a:p>
          <a:p>
            <a:endParaRPr lang="en-US" sz="2400"/>
          </a:p>
        </p:txBody>
      </p:sp>
    </p:spTree>
    <p:extLst>
      <p:ext uri="{BB962C8B-B14F-4D97-AF65-F5344CB8AC3E}">
        <p14:creationId xmlns:p14="http://schemas.microsoft.com/office/powerpoint/2010/main" val="36955958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5F8F1-DDC3-C333-5F80-26CE17E1BBB8}"/>
              </a:ext>
            </a:extLst>
          </p:cNvPr>
          <p:cNvSpPr>
            <a:spLocks noGrp="1"/>
          </p:cNvSpPr>
          <p:nvPr>
            <p:ph type="title"/>
          </p:nvPr>
        </p:nvSpPr>
        <p:spPr>
          <a:xfrm>
            <a:off x="844777" y="-227798"/>
            <a:ext cx="9692640" cy="1325562"/>
          </a:xfrm>
        </p:spPr>
        <p:txBody>
          <a:bodyPr/>
          <a:lstStyle/>
          <a:p>
            <a:r>
              <a:rPr lang="en-US"/>
              <a:t>Lessons Learned</a:t>
            </a:r>
            <a:endParaRPr lang="en-US" sz="2400"/>
          </a:p>
        </p:txBody>
      </p:sp>
      <p:sp>
        <p:nvSpPr>
          <p:cNvPr id="3" name="Content Placeholder 2">
            <a:extLst>
              <a:ext uri="{FF2B5EF4-FFF2-40B4-BE49-F238E27FC236}">
                <a16:creationId xmlns:a16="http://schemas.microsoft.com/office/drawing/2014/main" id="{B31719A7-0662-06BD-7C34-CD8470F7D4BD}"/>
              </a:ext>
            </a:extLst>
          </p:cNvPr>
          <p:cNvSpPr>
            <a:spLocks noGrp="1"/>
          </p:cNvSpPr>
          <p:nvPr>
            <p:ph idx="1"/>
          </p:nvPr>
        </p:nvSpPr>
        <p:spPr>
          <a:xfrm>
            <a:off x="835362" y="1442196"/>
            <a:ext cx="7752703" cy="4351338"/>
          </a:xfrm>
        </p:spPr>
        <p:txBody>
          <a:bodyPr vert="horz" lIns="91440" tIns="45720" rIns="91440" bIns="45720" rtlCol="0" anchor="t">
            <a:normAutofit/>
          </a:bodyPr>
          <a:lstStyle/>
          <a:p>
            <a:pPr>
              <a:lnSpc>
                <a:spcPct val="160000"/>
              </a:lnSpc>
            </a:pPr>
            <a:r>
              <a:rPr lang="en-US" sz="3200">
                <a:latin typeface="Century Schoolbook"/>
                <a:cs typeface="Arial"/>
              </a:rPr>
              <a:t>Biggest lesson learned</a:t>
            </a:r>
            <a:endParaRPr lang="en-US" sz="3200">
              <a:latin typeface="Century Schoolbook"/>
            </a:endParaRPr>
          </a:p>
          <a:p>
            <a:pPr lvl="1">
              <a:lnSpc>
                <a:spcPct val="160000"/>
              </a:lnSpc>
              <a:buFont typeface="Arial" pitchFamily="18" charset="2"/>
              <a:buChar char="•"/>
            </a:pPr>
            <a:r>
              <a:rPr lang="en-US" sz="2000">
                <a:latin typeface="Century Schoolbook"/>
                <a:cs typeface="Arial"/>
              </a:rPr>
              <a:t>Clear and regular communication ensures that all components of a project come together cohesively.</a:t>
            </a:r>
          </a:p>
          <a:p>
            <a:pPr>
              <a:lnSpc>
                <a:spcPct val="160000"/>
              </a:lnSpc>
            </a:pPr>
            <a:r>
              <a:rPr lang="en-US" sz="3200">
                <a:latin typeface="Century Schoolbook"/>
                <a:cs typeface="Arial"/>
              </a:rPr>
              <a:t>One sentence take away</a:t>
            </a:r>
          </a:p>
          <a:p>
            <a:pPr lvl="1">
              <a:lnSpc>
                <a:spcPct val="160000"/>
              </a:lnSpc>
              <a:buFont typeface="Arial" panose="020B0604020202020204" pitchFamily="34" charset="0"/>
              <a:buChar char="•"/>
            </a:pPr>
            <a:r>
              <a:rPr lang="en-US" sz="2000">
                <a:latin typeface="Century Schoolbook"/>
                <a:cs typeface="Arial"/>
              </a:rPr>
              <a:t>Start early and communicate effectively to keep everyone aligned and ensure tasks are complete on time.</a:t>
            </a:r>
            <a:r>
              <a:rPr lang="en-US">
                <a:latin typeface="Century Schoolbook"/>
                <a:cs typeface="Arial"/>
              </a:rPr>
              <a:t> </a:t>
            </a:r>
            <a:endParaRPr lang="en-US">
              <a:latin typeface="Century Schoolbook"/>
            </a:endParaRPr>
          </a:p>
        </p:txBody>
      </p:sp>
    </p:spTree>
    <p:extLst>
      <p:ext uri="{BB962C8B-B14F-4D97-AF65-F5344CB8AC3E}">
        <p14:creationId xmlns:p14="http://schemas.microsoft.com/office/powerpoint/2010/main" val="24948210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878C1-490C-DA0A-7E71-372166E3D087}"/>
              </a:ext>
            </a:extLst>
          </p:cNvPr>
          <p:cNvSpPr>
            <a:spLocks noGrp="1"/>
          </p:cNvSpPr>
          <p:nvPr>
            <p:ph type="title"/>
          </p:nvPr>
        </p:nvSpPr>
        <p:spPr>
          <a:xfrm>
            <a:off x="678563" y="694623"/>
            <a:ext cx="9692640" cy="5464425"/>
          </a:xfrm>
        </p:spPr>
        <p:txBody>
          <a:bodyPr vert="horz" lIns="91440" tIns="45720" rIns="91440" bIns="45720" rtlCol="0" anchor="b">
            <a:noAutofit/>
          </a:bodyPr>
          <a:lstStyle/>
          <a:p>
            <a:pPr algn="ctr"/>
            <a:r>
              <a:rPr lang="en-US" sz="4900"/>
              <a:t>Thanks for listening</a:t>
            </a:r>
            <a:br>
              <a:rPr lang="en-US" sz="4900"/>
            </a:br>
            <a:br>
              <a:rPr lang="en-US" sz="4900"/>
            </a:br>
            <a:br>
              <a:rPr lang="en-US" sz="4900"/>
            </a:br>
            <a:br>
              <a:rPr lang="en-US" sz="4900"/>
            </a:br>
            <a:br>
              <a:rPr lang="en-US" sz="4900"/>
            </a:br>
            <a:br>
              <a:rPr lang="en-US" sz="4900"/>
            </a:br>
            <a:r>
              <a:rPr lang="en-US" sz="4900"/>
              <a:t>Any questions?</a:t>
            </a:r>
            <a:br>
              <a:rPr lang="en-US" sz="4900"/>
            </a:br>
            <a:endParaRPr lang="en-US" sz="4900"/>
          </a:p>
        </p:txBody>
      </p:sp>
      <p:pic>
        <p:nvPicPr>
          <p:cNvPr id="4" name="Picture 3">
            <a:extLst>
              <a:ext uri="{FF2B5EF4-FFF2-40B4-BE49-F238E27FC236}">
                <a16:creationId xmlns:a16="http://schemas.microsoft.com/office/drawing/2014/main" id="{9CD18ED4-F7D8-BB25-0728-DC2F1ECC945E}"/>
              </a:ext>
            </a:extLst>
          </p:cNvPr>
          <p:cNvPicPr>
            <a:picLocks noChangeAspect="1"/>
          </p:cNvPicPr>
          <p:nvPr/>
        </p:nvPicPr>
        <p:blipFill>
          <a:blip r:embed="rId2"/>
          <a:stretch>
            <a:fillRect/>
          </a:stretch>
        </p:blipFill>
        <p:spPr>
          <a:xfrm>
            <a:off x="4086650" y="1836821"/>
            <a:ext cx="2884169" cy="2326107"/>
          </a:xfrm>
          <a:prstGeom prst="rect">
            <a:avLst/>
          </a:prstGeom>
        </p:spPr>
      </p:pic>
    </p:spTree>
    <p:extLst>
      <p:ext uri="{BB962C8B-B14F-4D97-AF65-F5344CB8AC3E}">
        <p14:creationId xmlns:p14="http://schemas.microsoft.com/office/powerpoint/2010/main" val="2439287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6C452-E8AD-A1B1-1ACD-1253C88562E4}"/>
              </a:ext>
            </a:extLst>
          </p:cNvPr>
          <p:cNvSpPr>
            <a:spLocks noGrp="1"/>
          </p:cNvSpPr>
          <p:nvPr>
            <p:ph type="title"/>
          </p:nvPr>
        </p:nvSpPr>
        <p:spPr>
          <a:xfrm>
            <a:off x="118979" y="356658"/>
            <a:ext cx="2927685" cy="1349626"/>
          </a:xfrm>
        </p:spPr>
        <p:txBody>
          <a:bodyPr/>
          <a:lstStyle/>
          <a:p>
            <a:r>
              <a:rPr lang="en-US"/>
              <a:t>Use Case Diagram</a:t>
            </a:r>
          </a:p>
        </p:txBody>
      </p:sp>
      <p:pic>
        <p:nvPicPr>
          <p:cNvPr id="9" name="Content Placeholder 8" descr="A diagram of a computer system&#10;&#10;Description automatically generated">
            <a:extLst>
              <a:ext uri="{FF2B5EF4-FFF2-40B4-BE49-F238E27FC236}">
                <a16:creationId xmlns:a16="http://schemas.microsoft.com/office/drawing/2014/main" id="{2547085D-B158-1E80-A198-6131F05194BA}"/>
              </a:ext>
            </a:extLst>
          </p:cNvPr>
          <p:cNvPicPr>
            <a:picLocks noGrp="1" noChangeAspect="1"/>
          </p:cNvPicPr>
          <p:nvPr>
            <p:ph idx="1"/>
          </p:nvPr>
        </p:nvPicPr>
        <p:blipFill>
          <a:blip r:embed="rId2"/>
          <a:stretch>
            <a:fillRect/>
          </a:stretch>
        </p:blipFill>
        <p:spPr>
          <a:xfrm>
            <a:off x="2595685" y="144379"/>
            <a:ext cx="8198137" cy="6366403"/>
          </a:xfrm>
        </p:spPr>
      </p:pic>
    </p:spTree>
    <p:extLst>
      <p:ext uri="{BB962C8B-B14F-4D97-AF65-F5344CB8AC3E}">
        <p14:creationId xmlns:p14="http://schemas.microsoft.com/office/powerpoint/2010/main" val="19947838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FFC25-9FC3-C44A-000C-89955420EC2B}"/>
              </a:ext>
            </a:extLst>
          </p:cNvPr>
          <p:cNvSpPr>
            <a:spLocks noGrp="1"/>
          </p:cNvSpPr>
          <p:nvPr>
            <p:ph type="title"/>
          </p:nvPr>
        </p:nvSpPr>
        <p:spPr>
          <a:xfrm>
            <a:off x="1005198" y="85023"/>
            <a:ext cx="9692640" cy="1325562"/>
          </a:xfrm>
        </p:spPr>
        <p:txBody>
          <a:bodyPr/>
          <a:lstStyle/>
          <a:p>
            <a:r>
              <a:rPr lang="en-US"/>
              <a:t>Tools Used</a:t>
            </a:r>
          </a:p>
        </p:txBody>
      </p:sp>
      <p:sp>
        <p:nvSpPr>
          <p:cNvPr id="3" name="Content Placeholder 2">
            <a:extLst>
              <a:ext uri="{FF2B5EF4-FFF2-40B4-BE49-F238E27FC236}">
                <a16:creationId xmlns:a16="http://schemas.microsoft.com/office/drawing/2014/main" id="{4F43BCC3-14D9-2F25-33B5-90E1C3004BA2}"/>
              </a:ext>
            </a:extLst>
          </p:cNvPr>
          <p:cNvSpPr>
            <a:spLocks noGrp="1"/>
          </p:cNvSpPr>
          <p:nvPr>
            <p:ph sz="half" idx="1"/>
          </p:nvPr>
        </p:nvSpPr>
        <p:spPr/>
        <p:txBody>
          <a:bodyPr vert="horz" lIns="91440" tIns="45720" rIns="91440" bIns="45720" rtlCol="0" anchor="t">
            <a:normAutofit/>
          </a:bodyPr>
          <a:lstStyle/>
          <a:p>
            <a:pPr marL="0" indent="0" algn="ctr">
              <a:buNone/>
            </a:pPr>
            <a:r>
              <a:rPr lang="en-US" sz="3200" b="1" u="sng"/>
              <a:t>RTL SDR</a:t>
            </a:r>
          </a:p>
          <a:p>
            <a:pPr marL="0" indent="0" algn="ctr">
              <a:buNone/>
            </a:pPr>
            <a:r>
              <a:rPr lang="en-US">
                <a:ea typeface="+mn-lt"/>
                <a:cs typeface="+mn-lt"/>
              </a:rPr>
              <a:t>Receiver for</a:t>
            </a:r>
            <a:r>
              <a:rPr lang="en-US"/>
              <a:t> radio signals</a:t>
            </a:r>
          </a:p>
          <a:p>
            <a:pPr marL="0" indent="0" algn="ctr">
              <a:buNone/>
            </a:pPr>
            <a:r>
              <a:rPr lang="en-US"/>
              <a:t>Uses software defined radio (SDR)</a:t>
            </a:r>
          </a:p>
        </p:txBody>
      </p:sp>
      <p:sp>
        <p:nvSpPr>
          <p:cNvPr id="4" name="Content Placeholder 3">
            <a:extLst>
              <a:ext uri="{FF2B5EF4-FFF2-40B4-BE49-F238E27FC236}">
                <a16:creationId xmlns:a16="http://schemas.microsoft.com/office/drawing/2014/main" id="{DF1BC721-0F20-9035-04E3-ADB819EC9D1F}"/>
              </a:ext>
            </a:extLst>
          </p:cNvPr>
          <p:cNvSpPr>
            <a:spLocks noGrp="1"/>
          </p:cNvSpPr>
          <p:nvPr>
            <p:ph sz="half" idx="2"/>
          </p:nvPr>
        </p:nvSpPr>
        <p:spPr/>
        <p:txBody>
          <a:bodyPr vert="horz" lIns="91440" tIns="45720" rIns="91440" bIns="45720" rtlCol="0" anchor="t">
            <a:normAutofit/>
          </a:bodyPr>
          <a:lstStyle/>
          <a:p>
            <a:pPr marL="0" indent="0" algn="ctr">
              <a:buNone/>
            </a:pPr>
            <a:r>
              <a:rPr lang="en-US" sz="3200" b="1" u="sng"/>
              <a:t>Raspberry Pi</a:t>
            </a:r>
          </a:p>
          <a:p>
            <a:pPr marL="0" indent="0" algn="ctr">
              <a:buNone/>
            </a:pPr>
            <a:r>
              <a:rPr lang="en-US"/>
              <a:t>Device computer</a:t>
            </a:r>
          </a:p>
        </p:txBody>
      </p:sp>
      <p:pic>
        <p:nvPicPr>
          <p:cNvPr id="5" name="Picture 4" descr="RTL-SDR Blog V3 R860 RTL2832U 1PPM TCXO SMA Software Defined Radio ...">
            <a:extLst>
              <a:ext uri="{FF2B5EF4-FFF2-40B4-BE49-F238E27FC236}">
                <a16:creationId xmlns:a16="http://schemas.microsoft.com/office/drawing/2014/main" id="{C875B24F-11B0-92EC-797E-1479326A8E66}"/>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rot="2700000">
            <a:off x="1931745" y="3224464"/>
            <a:ext cx="3007894" cy="3007894"/>
          </a:xfrm>
          <a:prstGeom prst="rect">
            <a:avLst/>
          </a:prstGeom>
        </p:spPr>
      </p:pic>
      <p:pic>
        <p:nvPicPr>
          <p:cNvPr id="6" name="Picture 5" descr="RASPBERRY PI 3B+: Raspberry Pi 3 B+, 4x 1,4 GHz, 1 GB RAM, WLAN, BT bei ...">
            <a:extLst>
              <a:ext uri="{FF2B5EF4-FFF2-40B4-BE49-F238E27FC236}">
                <a16:creationId xmlns:a16="http://schemas.microsoft.com/office/drawing/2014/main" id="{48450FC6-274F-532F-EE80-37BF9C0362AF}"/>
              </a:ext>
            </a:extLst>
          </p:cNvPr>
          <p:cNvPicPr>
            <a:picLocks noChangeAspect="1"/>
          </p:cNvPicPr>
          <p:nvPr/>
        </p:nvPicPr>
        <p:blipFill>
          <a:blip r:embed="rId4"/>
          <a:stretch>
            <a:fillRect/>
          </a:stretch>
        </p:blipFill>
        <p:spPr>
          <a:xfrm>
            <a:off x="6825916" y="3200130"/>
            <a:ext cx="3874167" cy="2639470"/>
          </a:xfrm>
          <a:prstGeom prst="rect">
            <a:avLst/>
          </a:prstGeom>
        </p:spPr>
      </p:pic>
      <p:sp>
        <p:nvSpPr>
          <p:cNvPr id="7" name="TextBox 6">
            <a:extLst>
              <a:ext uri="{FF2B5EF4-FFF2-40B4-BE49-F238E27FC236}">
                <a16:creationId xmlns:a16="http://schemas.microsoft.com/office/drawing/2014/main" id="{AA1CB3B2-45BB-EF4B-229D-42CE5FF2F4F0}"/>
              </a:ext>
            </a:extLst>
          </p:cNvPr>
          <p:cNvSpPr txBox="1"/>
          <p:nvPr/>
        </p:nvSpPr>
        <p:spPr>
          <a:xfrm>
            <a:off x="8109284" y="5991726"/>
            <a:ext cx="222584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Model 3B+</a:t>
            </a:r>
          </a:p>
        </p:txBody>
      </p:sp>
    </p:spTree>
    <p:extLst>
      <p:ext uri="{BB962C8B-B14F-4D97-AF65-F5344CB8AC3E}">
        <p14:creationId xmlns:p14="http://schemas.microsoft.com/office/powerpoint/2010/main" val="2294199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2F38F-CD68-C90A-ABC6-3BA0A72E07F2}"/>
              </a:ext>
            </a:extLst>
          </p:cNvPr>
          <p:cNvSpPr>
            <a:spLocks noGrp="1"/>
          </p:cNvSpPr>
          <p:nvPr>
            <p:ph type="title"/>
          </p:nvPr>
        </p:nvSpPr>
        <p:spPr>
          <a:xfrm>
            <a:off x="283304" y="-195714"/>
            <a:ext cx="9692640" cy="1325562"/>
          </a:xfrm>
        </p:spPr>
        <p:txBody>
          <a:bodyPr/>
          <a:lstStyle/>
          <a:p>
            <a:r>
              <a:rPr lang="en-US"/>
              <a:t>Architecture</a:t>
            </a:r>
          </a:p>
        </p:txBody>
      </p:sp>
      <p:sp>
        <p:nvSpPr>
          <p:cNvPr id="5" name="TextBox 4">
            <a:extLst>
              <a:ext uri="{FF2B5EF4-FFF2-40B4-BE49-F238E27FC236}">
                <a16:creationId xmlns:a16="http://schemas.microsoft.com/office/drawing/2014/main" id="{70D24C88-F51F-3D2D-168C-236D6014E6C7}"/>
              </a:ext>
            </a:extLst>
          </p:cNvPr>
          <p:cNvSpPr txBox="1"/>
          <p:nvPr/>
        </p:nvSpPr>
        <p:spPr>
          <a:xfrm>
            <a:off x="6745705" y="1714500"/>
            <a:ext cx="4620126"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u="sng"/>
              <a:t>Parts</a:t>
            </a:r>
          </a:p>
          <a:p>
            <a:r>
              <a:rPr lang="en-US" sz="2400"/>
              <a:t>RTL SDR Dongle</a:t>
            </a:r>
          </a:p>
          <a:p>
            <a:r>
              <a:rPr lang="en-US" sz="2400"/>
              <a:t>Raspberry Pi (3B+)</a:t>
            </a:r>
          </a:p>
          <a:p>
            <a:r>
              <a:rPr lang="en-US" sz="2400"/>
              <a:t>Touch Screen Display (7 Inch)</a:t>
            </a:r>
          </a:p>
          <a:p>
            <a:r>
              <a:rPr lang="en-US" sz="2400"/>
              <a:t>Rechargeable Battery (5000 </a:t>
            </a:r>
            <a:r>
              <a:rPr lang="en-US" sz="2400" err="1"/>
              <a:t>mAh</a:t>
            </a:r>
            <a:r>
              <a:rPr lang="en-US" sz="2400"/>
              <a:t>)</a:t>
            </a:r>
          </a:p>
          <a:p>
            <a:r>
              <a:rPr lang="en-US" sz="2400"/>
              <a:t>Power Switch</a:t>
            </a:r>
          </a:p>
          <a:p>
            <a:r>
              <a:rPr lang="en-US" sz="2400"/>
              <a:t>Antenna (SMA)</a:t>
            </a:r>
          </a:p>
          <a:p>
            <a:r>
              <a:rPr lang="en-US" sz="2400"/>
              <a:t>Cables (USB,HDMI)</a:t>
            </a:r>
          </a:p>
          <a:p>
            <a:r>
              <a:rPr lang="en-US" sz="2400"/>
              <a:t>Case (3D Printed)</a:t>
            </a:r>
          </a:p>
          <a:p>
            <a:endParaRPr lang="en-US"/>
          </a:p>
          <a:p>
            <a:endParaRPr lang="en-US"/>
          </a:p>
        </p:txBody>
      </p:sp>
      <p:pic>
        <p:nvPicPr>
          <p:cNvPr id="7" name="Content Placeholder 6" descr="A diagram of a computer&#10;&#10;Description automatically generated">
            <a:extLst>
              <a:ext uri="{FF2B5EF4-FFF2-40B4-BE49-F238E27FC236}">
                <a16:creationId xmlns:a16="http://schemas.microsoft.com/office/drawing/2014/main" id="{70653D9D-A91C-A64F-ECEB-6E85C32417E8}"/>
              </a:ext>
            </a:extLst>
          </p:cNvPr>
          <p:cNvPicPr>
            <a:picLocks noGrp="1" noChangeAspect="1"/>
          </p:cNvPicPr>
          <p:nvPr>
            <p:ph idx="1"/>
          </p:nvPr>
        </p:nvPicPr>
        <p:blipFill>
          <a:blip r:embed="rId2"/>
          <a:stretch>
            <a:fillRect/>
          </a:stretch>
        </p:blipFill>
        <p:spPr>
          <a:xfrm>
            <a:off x="408784" y="1130970"/>
            <a:ext cx="5926602" cy="5506367"/>
          </a:xfrm>
        </p:spPr>
      </p:pic>
    </p:spTree>
    <p:extLst>
      <p:ext uri="{BB962C8B-B14F-4D97-AF65-F5344CB8AC3E}">
        <p14:creationId xmlns:p14="http://schemas.microsoft.com/office/powerpoint/2010/main" val="524417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88F51-E79C-3F8B-9FB3-69E1B06BD3CD}"/>
              </a:ext>
            </a:extLst>
          </p:cNvPr>
          <p:cNvSpPr>
            <a:spLocks noGrp="1"/>
          </p:cNvSpPr>
          <p:nvPr>
            <p:ph type="title"/>
          </p:nvPr>
        </p:nvSpPr>
        <p:spPr>
          <a:xfrm>
            <a:off x="219135" y="349718"/>
            <a:ext cx="9692640" cy="1325562"/>
          </a:xfrm>
        </p:spPr>
        <p:txBody>
          <a:bodyPr/>
          <a:lstStyle/>
          <a:p>
            <a:r>
              <a:rPr lang="en-US"/>
              <a:t>Architecture</a:t>
            </a:r>
            <a:br>
              <a:rPr lang="en-US"/>
            </a:br>
            <a:r>
              <a:rPr lang="en-US"/>
              <a:t>Picture</a:t>
            </a:r>
          </a:p>
        </p:txBody>
      </p:sp>
      <p:pic>
        <p:nvPicPr>
          <p:cNvPr id="4" name="Content Placeholder 3" descr="A computer with a screen and wires&#10;&#10;Description automatically generated">
            <a:extLst>
              <a:ext uri="{FF2B5EF4-FFF2-40B4-BE49-F238E27FC236}">
                <a16:creationId xmlns:a16="http://schemas.microsoft.com/office/drawing/2014/main" id="{D8D738C9-3D1E-9736-133B-EAD5F5EC4F15}"/>
              </a:ext>
            </a:extLst>
          </p:cNvPr>
          <p:cNvPicPr>
            <a:picLocks noGrp="1" noChangeAspect="1"/>
          </p:cNvPicPr>
          <p:nvPr>
            <p:ph idx="1"/>
          </p:nvPr>
        </p:nvPicPr>
        <p:blipFill>
          <a:blip r:embed="rId2"/>
          <a:srcRect l="20994" t="8571" r="41805" b="408"/>
          <a:stretch/>
        </p:blipFill>
        <p:spPr>
          <a:xfrm>
            <a:off x="3998412" y="189940"/>
            <a:ext cx="5919947" cy="6482159"/>
          </a:xfrm>
        </p:spPr>
      </p:pic>
    </p:spTree>
    <p:extLst>
      <p:ext uri="{BB962C8B-B14F-4D97-AF65-F5344CB8AC3E}">
        <p14:creationId xmlns:p14="http://schemas.microsoft.com/office/powerpoint/2010/main" val="1661668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66DC9-23C6-B77E-DAF7-34791CCF1141}"/>
              </a:ext>
            </a:extLst>
          </p:cNvPr>
          <p:cNvSpPr>
            <a:spLocks noGrp="1"/>
          </p:cNvSpPr>
          <p:nvPr>
            <p:ph type="title"/>
          </p:nvPr>
        </p:nvSpPr>
        <p:spPr>
          <a:xfrm>
            <a:off x="374105" y="380556"/>
            <a:ext cx="9692640" cy="1325562"/>
          </a:xfrm>
        </p:spPr>
        <p:txBody>
          <a:bodyPr/>
          <a:lstStyle/>
          <a:p>
            <a:r>
              <a:rPr lang="en-US" dirty="0"/>
              <a:t>Final Device </a:t>
            </a:r>
            <a:br>
              <a:rPr lang="en-US" dirty="0"/>
            </a:br>
            <a:r>
              <a:rPr lang="en-US" dirty="0"/>
              <a:t>Assembled</a:t>
            </a:r>
          </a:p>
        </p:txBody>
      </p:sp>
      <p:pic>
        <p:nvPicPr>
          <p:cNvPr id="4" name="Content Placeholder 3">
            <a:extLst>
              <a:ext uri="{FF2B5EF4-FFF2-40B4-BE49-F238E27FC236}">
                <a16:creationId xmlns:a16="http://schemas.microsoft.com/office/drawing/2014/main" id="{760B581F-4C59-195A-2F1A-91312A217ED7}"/>
              </a:ext>
            </a:extLst>
          </p:cNvPr>
          <p:cNvPicPr>
            <a:picLocks noGrp="1" noChangeAspect="1"/>
          </p:cNvPicPr>
          <p:nvPr>
            <p:ph idx="1"/>
          </p:nvPr>
        </p:nvPicPr>
        <p:blipFill>
          <a:blip r:embed="rId2"/>
          <a:srcRect l="15777" t="2695" r="26699" b="4313"/>
          <a:stretch/>
        </p:blipFill>
        <p:spPr>
          <a:xfrm>
            <a:off x="3673048" y="1218630"/>
            <a:ext cx="7213114" cy="5253498"/>
          </a:xfrm>
        </p:spPr>
      </p:pic>
    </p:spTree>
    <p:extLst>
      <p:ext uri="{BB962C8B-B14F-4D97-AF65-F5344CB8AC3E}">
        <p14:creationId xmlns:p14="http://schemas.microsoft.com/office/powerpoint/2010/main" val="5729610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573E1-4B41-1631-B8C8-235DB617652E}"/>
              </a:ext>
            </a:extLst>
          </p:cNvPr>
          <p:cNvSpPr>
            <a:spLocks noGrp="1"/>
          </p:cNvSpPr>
          <p:nvPr>
            <p:ph type="title"/>
          </p:nvPr>
        </p:nvSpPr>
        <p:spPr/>
        <p:txBody>
          <a:bodyPr/>
          <a:lstStyle/>
          <a:p>
            <a:r>
              <a:rPr lang="en-US"/>
              <a:t>Data Flow</a:t>
            </a:r>
          </a:p>
        </p:txBody>
      </p:sp>
      <p:pic>
        <p:nvPicPr>
          <p:cNvPr id="4" name="Content Placeholder 3" descr="A diagram of a computer hardware">
            <a:extLst>
              <a:ext uri="{FF2B5EF4-FFF2-40B4-BE49-F238E27FC236}">
                <a16:creationId xmlns:a16="http://schemas.microsoft.com/office/drawing/2014/main" id="{CD62E81F-A69F-8143-C361-0DC81B4234BA}"/>
              </a:ext>
            </a:extLst>
          </p:cNvPr>
          <p:cNvPicPr>
            <a:picLocks noGrp="1" noChangeAspect="1"/>
          </p:cNvPicPr>
          <p:nvPr>
            <p:ph idx="1"/>
          </p:nvPr>
        </p:nvPicPr>
        <p:blipFill>
          <a:blip r:embed="rId2"/>
          <a:stretch>
            <a:fillRect/>
          </a:stretch>
        </p:blipFill>
        <p:spPr>
          <a:xfrm>
            <a:off x="203534" y="1968460"/>
            <a:ext cx="10958763" cy="3817018"/>
          </a:xfrm>
        </p:spPr>
      </p:pic>
    </p:spTree>
    <p:extLst>
      <p:ext uri="{BB962C8B-B14F-4D97-AF65-F5344CB8AC3E}">
        <p14:creationId xmlns:p14="http://schemas.microsoft.com/office/powerpoint/2010/main" val="2373986933"/>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35</Slides>
  <Notes>0</Notes>
  <HiddenSlides>0</HiddenSlide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View</vt:lpstr>
      <vt:lpstr>Travel Eye</vt:lpstr>
      <vt:lpstr>What is the purpose?</vt:lpstr>
      <vt:lpstr>High Level Requirements</vt:lpstr>
      <vt:lpstr>Use Case Diagram</vt:lpstr>
      <vt:lpstr>Tools Used</vt:lpstr>
      <vt:lpstr>Architecture</vt:lpstr>
      <vt:lpstr>Architecture Picture</vt:lpstr>
      <vt:lpstr>Final Device  Assembled</vt:lpstr>
      <vt:lpstr>Data Flow</vt:lpstr>
      <vt:lpstr>User Interface</vt:lpstr>
      <vt:lpstr>User Interface</vt:lpstr>
      <vt:lpstr>User Interface</vt:lpstr>
      <vt:lpstr>User Interface</vt:lpstr>
      <vt:lpstr>Class Diagram</vt:lpstr>
      <vt:lpstr>Project Management</vt:lpstr>
      <vt:lpstr>Project Management</vt:lpstr>
      <vt:lpstr>Project Management </vt:lpstr>
      <vt:lpstr>Project Management</vt:lpstr>
      <vt:lpstr>Risk Management</vt:lpstr>
      <vt:lpstr>Risk Management</vt:lpstr>
      <vt:lpstr>Risk Management</vt:lpstr>
      <vt:lpstr>Risk Management</vt:lpstr>
      <vt:lpstr>Risk Management</vt:lpstr>
      <vt:lpstr>Test Results</vt:lpstr>
      <vt:lpstr>In the Beginning</vt:lpstr>
      <vt:lpstr>Towards the Middle</vt:lpstr>
      <vt:lpstr>Towards the End</vt:lpstr>
      <vt:lpstr>PowerPoint Presentation</vt:lpstr>
      <vt:lpstr>PowerPoint Presentation</vt:lpstr>
      <vt:lpstr>Tool Teaser</vt:lpstr>
      <vt:lpstr>Fusion 360</vt:lpstr>
      <vt:lpstr>Demo</vt:lpstr>
      <vt:lpstr>Lessons Learned</vt:lpstr>
      <vt:lpstr>Lessons Learned</vt:lpstr>
      <vt:lpstr>Thanks for listening      Any 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106</cp:revision>
  <dcterms:created xsi:type="dcterms:W3CDTF">2024-11-15T15:10:04Z</dcterms:created>
  <dcterms:modified xsi:type="dcterms:W3CDTF">2024-12-06T10:48:55Z</dcterms:modified>
</cp:coreProperties>
</file>

<file path=docProps/thumbnail.jpeg>
</file>